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80" r:id="rId4"/>
    <p:sldId id="299" r:id="rId5"/>
    <p:sldId id="296" r:id="rId6"/>
    <p:sldId id="312" r:id="rId7"/>
    <p:sldId id="313" r:id="rId8"/>
    <p:sldId id="284" r:id="rId9"/>
    <p:sldId id="283" r:id="rId10"/>
    <p:sldId id="278" r:id="rId11"/>
    <p:sldId id="279" r:id="rId12"/>
    <p:sldId id="281" r:id="rId13"/>
    <p:sldId id="290" r:id="rId14"/>
    <p:sldId id="314" r:id="rId15"/>
    <p:sldId id="282" r:id="rId16"/>
    <p:sldId id="295" r:id="rId17"/>
    <p:sldId id="294" r:id="rId18"/>
    <p:sldId id="315" r:id="rId19"/>
    <p:sldId id="293" r:id="rId20"/>
    <p:sldId id="285" r:id="rId21"/>
    <p:sldId id="276" r:id="rId22"/>
    <p:sldId id="287" r:id="rId23"/>
    <p:sldId id="300" r:id="rId24"/>
    <p:sldId id="301" r:id="rId25"/>
    <p:sldId id="316" r:id="rId26"/>
    <p:sldId id="302" r:id="rId27"/>
    <p:sldId id="303" r:id="rId28"/>
    <p:sldId id="321" r:id="rId29"/>
    <p:sldId id="322" r:id="rId30"/>
    <p:sldId id="318" r:id="rId31"/>
    <p:sldId id="319" r:id="rId32"/>
    <p:sldId id="317" r:id="rId33"/>
    <p:sldId id="304" r:id="rId34"/>
    <p:sldId id="305" r:id="rId35"/>
    <p:sldId id="306" r:id="rId36"/>
    <p:sldId id="307" r:id="rId37"/>
    <p:sldId id="308" r:id="rId38"/>
    <p:sldId id="309" r:id="rId39"/>
    <p:sldId id="323" r:id="rId40"/>
    <p:sldId id="310" r:id="rId41"/>
    <p:sldId id="311" r:id="rId42"/>
    <p:sldId id="298" r:id="rId43"/>
    <p:sldId id="297" r:id="rId44"/>
    <p:sldId id="291" r:id="rId45"/>
    <p:sldId id="289" r:id="rId46"/>
    <p:sldId id="286" r:id="rId47"/>
    <p:sldId id="261" r:id="rId48"/>
    <p:sldId id="288" r:id="rId49"/>
    <p:sldId id="292" r:id="rId50"/>
    <p:sldId id="262" r:id="rId51"/>
    <p:sldId id="271" r:id="rId52"/>
    <p:sldId id="32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autoAdjust="0"/>
    <p:restoredTop sz="94660"/>
  </p:normalViewPr>
  <p:slideViewPr>
    <p:cSldViewPr snapToGrid="0">
      <p:cViewPr varScale="1">
        <p:scale>
          <a:sx n="64" d="100"/>
          <a:sy n="64" d="100"/>
        </p:scale>
        <p:origin x="118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19912-8762-4DE8-9394-842B9D5432E5}" type="datetimeFigureOut">
              <a:rPr lang="en-US" smtClean="0"/>
              <a:t>3/31/2017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6704F-AA6E-4DB2-B8B5-C24CABBD1BD7}" type="slidenum">
              <a:rPr lang="en-US" smtClean="0"/>
              <a:t>‹#›</a:t>
            </a:fld>
            <a:endParaRPr lang="en-US"/>
          </a:p>
        </p:txBody>
      </p:sp>
    </p:spTree>
    <p:extLst>
      <p:ext uri="{BB962C8B-B14F-4D97-AF65-F5344CB8AC3E}">
        <p14:creationId xmlns:p14="http://schemas.microsoft.com/office/powerpoint/2010/main" val="357814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6704F-AA6E-4DB2-B8B5-C24CABBD1BD7}" type="slidenum">
              <a:rPr lang="en-US" smtClean="0"/>
              <a:t>47</a:t>
            </a:fld>
            <a:endParaRPr lang="en-US"/>
          </a:p>
        </p:txBody>
      </p:sp>
    </p:spTree>
    <p:extLst>
      <p:ext uri="{BB962C8B-B14F-4D97-AF65-F5344CB8AC3E}">
        <p14:creationId xmlns:p14="http://schemas.microsoft.com/office/powerpoint/2010/main" val="3198156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31-03-2017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48317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31-03-2017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83052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31-03-2017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115120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31-03-2017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345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06D133-A487-41E5-90C3-B2BABF8B1755}" type="datetimeFigureOut">
              <a:rPr lang="en-IN" smtClean="0"/>
              <a:t>31-03-2017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7824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606D133-A487-41E5-90C3-B2BABF8B1755}" type="datetimeFigureOut">
              <a:rPr lang="en-IN" smtClean="0"/>
              <a:t>31-03-2017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9880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606D133-A487-41E5-90C3-B2BABF8B1755}" type="datetimeFigureOut">
              <a:rPr lang="en-IN" smtClean="0"/>
              <a:t>31-03-2017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48047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606D133-A487-41E5-90C3-B2BABF8B1755}" type="datetimeFigureOut">
              <a:rPr lang="en-IN" smtClean="0"/>
              <a:t>31-03-2017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3842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6D133-A487-41E5-90C3-B2BABF8B1755}" type="datetimeFigureOut">
              <a:rPr lang="en-IN" smtClean="0"/>
              <a:t>31-03-2017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01772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31-03-2017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8603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31-03-2017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73756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6D133-A487-41E5-90C3-B2BABF8B1755}" type="datetimeFigureOut">
              <a:rPr lang="en-IN" smtClean="0"/>
              <a:t>31-03-2017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A7FA3-BF5D-484E-B4D5-C8E41B224192}" type="slidenum">
              <a:rPr lang="en-IN" smtClean="0"/>
              <a:t>‹#›</a:t>
            </a:fld>
            <a:endParaRPr lang="en-IN"/>
          </a:p>
        </p:txBody>
      </p:sp>
    </p:spTree>
    <p:extLst>
      <p:ext uri="{BB962C8B-B14F-4D97-AF65-F5344CB8AC3E}">
        <p14:creationId xmlns:p14="http://schemas.microsoft.com/office/powerpoint/2010/main" val="194649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hyperlink" Target="http://www.windowsazure.com/en-us/documentation/services/sql-database/?WT.mc_id=A52BDE99C"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pp-service-web/websites-dotnet-webjobs-sdk-storage-queues-how-to#config"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8798"/>
            <a:ext cx="9144000" cy="2387600"/>
          </a:xfrm>
        </p:spPr>
        <p:txBody>
          <a:bodyPr>
            <a:normAutofit fontScale="90000"/>
          </a:bodyPr>
          <a:lstStyle/>
          <a:p>
            <a:r>
              <a:rPr lang="en-IN" b="1" dirty="0"/>
              <a:t>70-533 :</a:t>
            </a:r>
            <a:r>
              <a:rPr lang="en-IN" dirty="0"/>
              <a:t/>
            </a:r>
            <a:br>
              <a:rPr lang="en-IN" dirty="0"/>
            </a:br>
            <a:r>
              <a:rPr lang="fr-FR" b="1" dirty="0"/>
              <a:t>Implementing Microsoft Azure Infrastructure Solutions</a:t>
            </a:r>
            <a:br>
              <a:rPr lang="fr-FR" b="1" dirty="0"/>
            </a:br>
            <a:endParaRPr lang="en-IN" dirty="0"/>
          </a:p>
        </p:txBody>
      </p:sp>
    </p:spTree>
    <p:extLst>
      <p:ext uri="{BB962C8B-B14F-4D97-AF65-F5344CB8AC3E}">
        <p14:creationId xmlns:p14="http://schemas.microsoft.com/office/powerpoint/2010/main" val="2775264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5977" y="5751443"/>
            <a:ext cx="1897239" cy="861392"/>
          </a:xfrm>
        </p:spPr>
        <p:txBody>
          <a:bodyPr>
            <a:normAutofit fontScale="90000"/>
          </a:bodyPr>
          <a:lstStyle/>
          <a:p>
            <a:r>
              <a:rPr lang="en-IN" sz="1800" b="1" dirty="0" err="1"/>
              <a:t>Ans</a:t>
            </a:r>
            <a:r>
              <a:rPr lang="en-IN" sz="1800" b="1" dirty="0"/>
              <a:t> =B &amp;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36" y="61722"/>
            <a:ext cx="11653102" cy="3723862"/>
          </a:xfrm>
          <a:prstGeom prst="rect">
            <a:avLst/>
          </a:prstGeom>
        </p:spPr>
      </p:pic>
    </p:spTree>
    <p:extLst>
      <p:ext uri="{BB962C8B-B14F-4D97-AF65-F5344CB8AC3E}">
        <p14:creationId xmlns:p14="http://schemas.microsoft.com/office/powerpoint/2010/main" val="2181685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2959" y="5751443"/>
            <a:ext cx="3350258" cy="861392"/>
          </a:xfrm>
        </p:spPr>
        <p:txBody>
          <a:bodyPr>
            <a:normAutofit fontScale="90000"/>
          </a:bodyPr>
          <a:lstStyle/>
          <a:p>
            <a:r>
              <a:rPr lang="en-IN" sz="1800" b="1" dirty="0" err="1"/>
              <a:t>Ans</a:t>
            </a:r>
            <a:r>
              <a:rPr lang="en-IN" sz="1800" b="1" dirty="0"/>
              <a:t> =A</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877"/>
            <a:ext cx="11371446" cy="3466740"/>
          </a:xfrm>
          <a:prstGeom prst="rect">
            <a:avLst/>
          </a:prstGeom>
        </p:spPr>
      </p:pic>
    </p:spTree>
    <p:extLst>
      <p:ext uri="{BB962C8B-B14F-4D97-AF65-F5344CB8AC3E}">
        <p14:creationId xmlns:p14="http://schemas.microsoft.com/office/powerpoint/2010/main" val="654364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284" y="268449"/>
            <a:ext cx="10808516" cy="2290194"/>
          </a:xfrm>
        </p:spPr>
        <p:txBody>
          <a:bodyPr>
            <a:normAutofit/>
          </a:bodyPr>
          <a:lstStyle/>
          <a:p>
            <a:r>
              <a:rPr lang="en-US" sz="2800" b="1" dirty="0"/>
              <a:t>For  migrating your local virtual machine (VM) to an Azure VM.  You upload (VHD) file to Azure Blob storage as a Block Blob. Now need to change the Block Blob to a page blob. What options ? </a:t>
            </a:r>
            <a:br>
              <a:rPr lang="en-US" sz="2800" b="1" dirty="0"/>
            </a:br>
            <a:endParaRPr lang="en-US" sz="2800" b="1" dirty="0"/>
          </a:p>
        </p:txBody>
      </p:sp>
      <p:sp>
        <p:nvSpPr>
          <p:cNvPr id="3" name="Content Placeholder 2"/>
          <p:cNvSpPr>
            <a:spLocks noGrp="1"/>
          </p:cNvSpPr>
          <p:nvPr>
            <p:ph idx="1"/>
          </p:nvPr>
        </p:nvSpPr>
        <p:spPr>
          <a:xfrm>
            <a:off x="721452" y="2088858"/>
            <a:ext cx="10280009" cy="3316317"/>
          </a:xfrm>
        </p:spPr>
        <p:txBody>
          <a:bodyPr>
            <a:normAutofit/>
          </a:bodyPr>
          <a:lstStyle/>
          <a:p>
            <a:r>
              <a:rPr lang="en-US" dirty="0" smtClean="0"/>
              <a:t>A. </a:t>
            </a:r>
            <a:r>
              <a:rPr lang="en-US" dirty="0"/>
              <a:t>Delete the Block Blob and re-upload the VHD as a page blob. </a:t>
            </a:r>
            <a:endParaRPr lang="en-US" dirty="0" smtClean="0"/>
          </a:p>
          <a:p>
            <a:r>
              <a:rPr lang="en-US" dirty="0" smtClean="0"/>
              <a:t>B</a:t>
            </a:r>
            <a:r>
              <a:rPr lang="en-US" dirty="0"/>
              <a:t>. Update the type of the blob programmatically by using the Azure Storage .NET SDK. </a:t>
            </a:r>
            <a:endParaRPr lang="en-US" dirty="0" smtClean="0"/>
          </a:p>
          <a:p>
            <a:r>
              <a:rPr lang="en-US" dirty="0" smtClean="0"/>
              <a:t>C</a:t>
            </a:r>
            <a:r>
              <a:rPr lang="en-US" dirty="0"/>
              <a:t>. Update the metadata of the current blob and set the Blob-Type key to Page. </a:t>
            </a:r>
            <a:endParaRPr lang="en-US" dirty="0" smtClean="0"/>
          </a:p>
          <a:p>
            <a:r>
              <a:rPr lang="en-US" dirty="0" smtClean="0"/>
              <a:t>D</a:t>
            </a:r>
            <a:r>
              <a:rPr lang="en-US" dirty="0"/>
              <a:t>. Create a new empty page blob and use the Azure Blob Copy Power Shell </a:t>
            </a:r>
            <a:r>
              <a:rPr lang="en-US" dirty="0" err="1"/>
              <a:t>cmdlet</a:t>
            </a:r>
            <a:r>
              <a:rPr lang="en-US" dirty="0"/>
              <a:t> to copy the current  data to the new blob. </a:t>
            </a:r>
          </a:p>
          <a:p>
            <a:endParaRPr lang="en-US" dirty="0"/>
          </a:p>
        </p:txBody>
      </p:sp>
    </p:spTree>
    <p:extLst>
      <p:ext uri="{BB962C8B-B14F-4D97-AF65-F5344CB8AC3E}">
        <p14:creationId xmlns:p14="http://schemas.microsoft.com/office/powerpoint/2010/main" val="2077298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44" y="106016"/>
            <a:ext cx="7701513" cy="2478157"/>
          </a:xfrm>
          <a:prstGeom prst="rect">
            <a:avLst/>
          </a:prstGeom>
        </p:spPr>
      </p:pic>
      <p:sp>
        <p:nvSpPr>
          <p:cNvPr id="4" name="Rectangle 3"/>
          <p:cNvSpPr/>
          <p:nvPr/>
        </p:nvSpPr>
        <p:spPr>
          <a:xfrm>
            <a:off x="5658678" y="3859122"/>
            <a:ext cx="6096000" cy="2585323"/>
          </a:xfrm>
          <a:prstGeom prst="rect">
            <a:avLst/>
          </a:prstGeom>
        </p:spPr>
        <p:txBody>
          <a:bodyPr>
            <a:spAutoFit/>
          </a:bodyPr>
          <a:lstStyle/>
          <a:p>
            <a:pPr algn="just"/>
            <a:r>
              <a:rPr lang="en-IN" dirty="0"/>
              <a:t>Local Storage is a temporary file system storage area.  If you didn’t get from previous  sentence, it’s </a:t>
            </a:r>
            <a:r>
              <a:rPr lang="en-IN" b="1" dirty="0"/>
              <a:t>a temporary storage</a:t>
            </a:r>
            <a:r>
              <a:rPr lang="en-IN" dirty="0"/>
              <a:t>.  Local Storage also available to a single role instance and cannot be shared across multiple role instances.  What does it mean for you?  It means that you should not store any data that you want to be persistent for a long time.  If you upgrade a role instance or your instance dies, you will never see the data in the Local Storage again.  All important data you should store in Blob, Table Storage or SQL Azure. </a:t>
            </a:r>
          </a:p>
        </p:txBody>
      </p:sp>
      <p:sp>
        <p:nvSpPr>
          <p:cNvPr id="5" name="Rectangle 4"/>
          <p:cNvSpPr/>
          <p:nvPr/>
        </p:nvSpPr>
        <p:spPr>
          <a:xfrm>
            <a:off x="5658678" y="3126617"/>
            <a:ext cx="6096000" cy="646331"/>
          </a:xfrm>
          <a:prstGeom prst="rect">
            <a:avLst/>
          </a:prstGeom>
        </p:spPr>
        <p:txBody>
          <a:bodyPr>
            <a:spAutoFit/>
          </a:bodyPr>
          <a:lstStyle/>
          <a:p>
            <a:r>
              <a:rPr lang="en-US" dirty="0">
                <a:solidFill>
                  <a:srgbClr val="666666"/>
                </a:solidFill>
                <a:latin typeface="Open Sans"/>
              </a:rPr>
              <a:t> Importantly, local storage is not shared across multiple role instances.</a:t>
            </a:r>
            <a:endParaRPr lang="en-US" dirty="0"/>
          </a:p>
        </p:txBody>
      </p:sp>
    </p:spTree>
    <p:extLst>
      <p:ext uri="{BB962C8B-B14F-4D97-AF65-F5344CB8AC3E}">
        <p14:creationId xmlns:p14="http://schemas.microsoft.com/office/powerpoint/2010/main" val="2372697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0877" y="1390473"/>
            <a:ext cx="7910245" cy="4077053"/>
          </a:xfrm>
          <a:prstGeom prst="rect">
            <a:avLst/>
          </a:prstGeom>
        </p:spPr>
      </p:pic>
    </p:spTree>
    <p:extLst>
      <p:ext uri="{BB962C8B-B14F-4D97-AF65-F5344CB8AC3E}">
        <p14:creationId xmlns:p14="http://schemas.microsoft.com/office/powerpoint/2010/main" val="3438197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2491529"/>
            <a:ext cx="10486239" cy="1018433"/>
          </a:xfrm>
        </p:spPr>
        <p:txBody>
          <a:bodyPr/>
          <a:lstStyle/>
          <a:p>
            <a:r>
              <a:rPr lang="en-US" dirty="0" smtClean="0"/>
              <a:t>Manage Access</a:t>
            </a:r>
            <a:endParaRPr lang="en-US" dirty="0"/>
          </a:p>
        </p:txBody>
      </p:sp>
    </p:spTree>
    <p:extLst>
      <p:ext uri="{BB962C8B-B14F-4D97-AF65-F5344CB8AC3E}">
        <p14:creationId xmlns:p14="http://schemas.microsoft.com/office/powerpoint/2010/main" val="1583364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9" y="6546573"/>
            <a:ext cx="7421217" cy="66261"/>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8" y="34202"/>
            <a:ext cx="11819518" cy="6267203"/>
          </a:xfrm>
          <a:prstGeom prst="rect">
            <a:avLst/>
          </a:prstGeom>
        </p:spPr>
      </p:pic>
      <p:pic>
        <p:nvPicPr>
          <p:cNvPr id="4" name="Picture 3"/>
          <p:cNvPicPr>
            <a:picLocks noChangeAspect="1"/>
          </p:cNvPicPr>
          <p:nvPr/>
        </p:nvPicPr>
        <p:blipFill>
          <a:blip r:embed="rId3"/>
          <a:stretch>
            <a:fillRect/>
          </a:stretch>
        </p:blipFill>
        <p:spPr>
          <a:xfrm>
            <a:off x="5393828" y="4200945"/>
            <a:ext cx="6731909" cy="2657056"/>
          </a:xfrm>
          <a:prstGeom prst="rect">
            <a:avLst/>
          </a:prstGeom>
        </p:spPr>
      </p:pic>
    </p:spTree>
    <p:extLst>
      <p:ext uri="{BB962C8B-B14F-4D97-AF65-F5344CB8AC3E}">
        <p14:creationId xmlns:p14="http://schemas.microsoft.com/office/powerpoint/2010/main" val="3182955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8" y="0"/>
            <a:ext cx="11980469" cy="2653413"/>
          </a:xfrm>
          <a:prstGeom prst="rect">
            <a:avLst/>
          </a:prstGeom>
        </p:spPr>
      </p:pic>
      <p:sp>
        <p:nvSpPr>
          <p:cNvPr id="4" name="Rectangle 3"/>
          <p:cNvSpPr/>
          <p:nvPr/>
        </p:nvSpPr>
        <p:spPr>
          <a:xfrm>
            <a:off x="5508172" y="4542976"/>
            <a:ext cx="6096000" cy="1754326"/>
          </a:xfrm>
          <a:prstGeom prst="rect">
            <a:avLst/>
          </a:prstGeom>
        </p:spPr>
        <p:txBody>
          <a:bodyPr>
            <a:spAutoFit/>
          </a:bodyPr>
          <a:lstStyle/>
          <a:p>
            <a:r>
              <a:rPr lang="en-US" dirty="0">
                <a:solidFill>
                  <a:srgbClr val="373737"/>
                </a:solidFill>
                <a:latin typeface="Roboto"/>
              </a:rPr>
              <a:t>A shared access signature (SAS) is a URI that allows you to specify the time span and permissions allowed for access to a storage resource such as a blob or container. The time span and permissions can be derived from a stored access policy or specified in the URI. We’ll cover both of these in detail later.</a:t>
            </a:r>
            <a:endParaRPr lang="en-US" dirty="0"/>
          </a:p>
        </p:txBody>
      </p:sp>
    </p:spTree>
    <p:extLst>
      <p:ext uri="{BB962C8B-B14F-4D97-AF65-F5344CB8AC3E}">
        <p14:creationId xmlns:p14="http://schemas.microsoft.com/office/powerpoint/2010/main" val="1499947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0377" y="56858"/>
            <a:ext cx="8131245" cy="6744284"/>
          </a:xfrm>
          <a:prstGeom prst="rect">
            <a:avLst/>
          </a:prstGeom>
        </p:spPr>
      </p:pic>
    </p:spTree>
    <p:extLst>
      <p:ext uri="{BB962C8B-B14F-4D97-AF65-F5344CB8AC3E}">
        <p14:creationId xmlns:p14="http://schemas.microsoft.com/office/powerpoint/2010/main" val="1751867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11" y="127922"/>
            <a:ext cx="9150632" cy="3641578"/>
          </a:xfrm>
          <a:prstGeom prst="rect">
            <a:avLst/>
          </a:prstGeom>
        </p:spPr>
      </p:pic>
    </p:spTree>
    <p:extLst>
      <p:ext uri="{BB962C8B-B14F-4D97-AF65-F5344CB8AC3E}">
        <p14:creationId xmlns:p14="http://schemas.microsoft.com/office/powerpoint/2010/main" val="1167488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70" y="365125"/>
            <a:ext cx="11449878" cy="734805"/>
          </a:xfrm>
        </p:spPr>
        <p:txBody>
          <a:bodyPr>
            <a:normAutofit fontScale="90000"/>
          </a:bodyPr>
          <a:lstStyle/>
          <a:p>
            <a:pPr algn="ctr"/>
            <a:r>
              <a:rPr lang="fr-FR" b="1" dirty="0"/>
              <a:t>70-533 : Implementing Microsoft Azure Infrastructure Solutions</a:t>
            </a:r>
            <a:endParaRPr lang="en-IN" dirty="0"/>
          </a:p>
        </p:txBody>
      </p:sp>
      <p:pic>
        <p:nvPicPr>
          <p:cNvPr id="4" name="Picture 3"/>
          <p:cNvPicPr>
            <a:picLocks noChangeAspect="1"/>
          </p:cNvPicPr>
          <p:nvPr/>
        </p:nvPicPr>
        <p:blipFill>
          <a:blip r:embed="rId2"/>
          <a:stretch>
            <a:fillRect/>
          </a:stretch>
        </p:blipFill>
        <p:spPr>
          <a:xfrm>
            <a:off x="1658178" y="1386922"/>
            <a:ext cx="8875643" cy="4748549"/>
          </a:xfrm>
          <a:prstGeom prst="rect">
            <a:avLst/>
          </a:prstGeom>
        </p:spPr>
      </p:pic>
    </p:spTree>
    <p:extLst>
      <p:ext uri="{BB962C8B-B14F-4D97-AF65-F5344CB8AC3E}">
        <p14:creationId xmlns:p14="http://schemas.microsoft.com/office/powerpoint/2010/main" val="3193478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44" y="17519"/>
            <a:ext cx="7884885" cy="5985717"/>
          </a:xfrm>
          <a:prstGeom prst="rect">
            <a:avLst/>
          </a:prstGeom>
        </p:spPr>
      </p:pic>
      <p:pic>
        <p:nvPicPr>
          <p:cNvPr id="3" name="Picture 2"/>
          <p:cNvPicPr>
            <a:picLocks noChangeAspect="1"/>
          </p:cNvPicPr>
          <p:nvPr/>
        </p:nvPicPr>
        <p:blipFill>
          <a:blip r:embed="rId3"/>
          <a:stretch>
            <a:fillRect/>
          </a:stretch>
        </p:blipFill>
        <p:spPr>
          <a:xfrm>
            <a:off x="307491" y="1178614"/>
            <a:ext cx="9459362" cy="5560117"/>
          </a:xfrm>
          <a:prstGeom prst="rect">
            <a:avLst/>
          </a:prstGeom>
        </p:spPr>
      </p:pic>
    </p:spTree>
    <p:extLst>
      <p:ext uri="{BB962C8B-B14F-4D97-AF65-F5344CB8AC3E}">
        <p14:creationId xmlns:p14="http://schemas.microsoft.com/office/powerpoint/2010/main" val="4182913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227039"/>
            <a:ext cx="11115086" cy="11142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7" y="1341325"/>
            <a:ext cx="4240696" cy="3614378"/>
          </a:xfrm>
          <a:prstGeom prst="rect">
            <a:avLst/>
          </a:prstGeom>
        </p:spPr>
      </p:pic>
      <p:pic>
        <p:nvPicPr>
          <p:cNvPr id="5" name="Picture 4"/>
          <p:cNvPicPr/>
          <p:nvPr/>
        </p:nvPicPr>
        <p:blipFill>
          <a:blip r:embed="rId4"/>
          <a:stretch>
            <a:fillRect/>
          </a:stretch>
        </p:blipFill>
        <p:spPr>
          <a:xfrm>
            <a:off x="5362161" y="2729948"/>
            <a:ext cx="5650396" cy="3882887"/>
          </a:xfrm>
          <a:prstGeom prst="rect">
            <a:avLst/>
          </a:prstGeom>
        </p:spPr>
      </p:pic>
    </p:spTree>
    <p:extLst>
      <p:ext uri="{BB962C8B-B14F-4D97-AF65-F5344CB8AC3E}">
        <p14:creationId xmlns:p14="http://schemas.microsoft.com/office/powerpoint/2010/main" val="3127129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1795245"/>
            <a:ext cx="10612074" cy="1714718"/>
          </a:xfrm>
        </p:spPr>
        <p:txBody>
          <a:bodyPr>
            <a:normAutofit fontScale="90000"/>
          </a:bodyPr>
          <a:lstStyle/>
          <a:p>
            <a:r>
              <a:rPr lang="en-US" dirty="0" smtClean="0"/>
              <a:t>Implementing SQL Database and Tables </a:t>
            </a:r>
            <a:endParaRPr lang="en-US" dirty="0"/>
          </a:p>
        </p:txBody>
      </p:sp>
    </p:spTree>
    <p:extLst>
      <p:ext uri="{BB962C8B-B14F-4D97-AF65-F5344CB8AC3E}">
        <p14:creationId xmlns:p14="http://schemas.microsoft.com/office/powerpoint/2010/main" val="3761838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24" y="0"/>
            <a:ext cx="10704445" cy="3935896"/>
          </a:xfrm>
          <a:prstGeom prst="rect">
            <a:avLst/>
          </a:prstGeom>
        </p:spPr>
      </p:pic>
      <p:sp>
        <p:nvSpPr>
          <p:cNvPr id="3" name="Title 1"/>
          <p:cNvSpPr>
            <a:spLocks noGrp="1"/>
          </p:cNvSpPr>
          <p:nvPr>
            <p:ph type="title"/>
          </p:nvPr>
        </p:nvSpPr>
        <p:spPr>
          <a:xfrm>
            <a:off x="387625" y="4823788"/>
            <a:ext cx="11605591" cy="1736034"/>
          </a:xfrm>
        </p:spPr>
        <p:txBody>
          <a:bodyPr>
            <a:normAutofit/>
          </a:bodyPr>
          <a:lstStyle/>
          <a:p>
            <a:r>
              <a:rPr lang="en-IN" sz="1800" b="1" dirty="0" err="1"/>
              <a:t>Ans</a:t>
            </a:r>
            <a:r>
              <a:rPr lang="en-IN" sz="1800" b="1" dirty="0"/>
              <a:t> –  Start-</a:t>
            </a:r>
            <a:r>
              <a:rPr lang="en-IN" sz="1800" b="1" dirty="0" err="1"/>
              <a:t>AzureSqlDatabaseCopy</a:t>
            </a:r>
            <a:r>
              <a:rPr lang="en-IN" sz="1800" b="1" dirty="0"/>
              <a:t> – Source – bk0…. – Destination-</a:t>
            </a:r>
            <a:r>
              <a:rPr lang="en-IN" sz="1800" b="1" dirty="0" err="1"/>
              <a:t>ipq</a:t>
            </a:r>
            <a:r>
              <a:rPr lang="en-IN" sz="1800" b="1" dirty="0"/>
              <a:t>….</a:t>
            </a:r>
            <a:br>
              <a:rPr lang="en-IN" sz="1800" b="1" dirty="0"/>
            </a:br>
            <a:r>
              <a:rPr lang="en-IN" sz="1800" b="1" dirty="0"/>
              <a:t/>
            </a:r>
            <a:br>
              <a:rPr lang="en-IN" sz="1800" b="1" dirty="0"/>
            </a:br>
            <a:r>
              <a:rPr lang="en-IN" sz="1800" b="1" dirty="0"/>
              <a:t>What to Explain</a:t>
            </a:r>
            <a:br>
              <a:rPr lang="en-IN" sz="1800" b="1" dirty="0"/>
            </a:br>
            <a:r>
              <a:rPr lang="en-IN" sz="1800" b="1" dirty="0"/>
              <a:t>PowerShell</a:t>
            </a:r>
          </a:p>
        </p:txBody>
      </p:sp>
      <p:pic>
        <p:nvPicPr>
          <p:cNvPr id="4" name="Picture 3"/>
          <p:cNvPicPr>
            <a:picLocks noChangeAspect="1"/>
          </p:cNvPicPr>
          <p:nvPr/>
        </p:nvPicPr>
        <p:blipFill>
          <a:blip r:embed="rId3"/>
          <a:stretch>
            <a:fillRect/>
          </a:stretch>
        </p:blipFill>
        <p:spPr>
          <a:xfrm>
            <a:off x="387625" y="1356552"/>
            <a:ext cx="6775443" cy="2274544"/>
          </a:xfrm>
          <a:prstGeom prst="rect">
            <a:avLst/>
          </a:prstGeom>
        </p:spPr>
      </p:pic>
    </p:spTree>
    <p:extLst>
      <p:ext uri="{BB962C8B-B14F-4D97-AF65-F5344CB8AC3E}">
        <p14:creationId xmlns:p14="http://schemas.microsoft.com/office/powerpoint/2010/main" val="126551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373" y="4664765"/>
            <a:ext cx="11605591" cy="914400"/>
          </a:xfrm>
        </p:spPr>
        <p:txBody>
          <a:bodyPr>
            <a:normAutofit fontScale="90000"/>
          </a:bodyPr>
          <a:lstStyle/>
          <a:p>
            <a:r>
              <a:rPr lang="en-IN" sz="1800" b="1" dirty="0" err="1"/>
              <a:t>Ans</a:t>
            </a:r>
            <a:r>
              <a:rPr lang="en-IN" sz="1800" b="1" dirty="0"/>
              <a:t> = A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12" y="300849"/>
            <a:ext cx="11993216" cy="3068652"/>
          </a:xfrm>
          <a:prstGeom prst="rect">
            <a:avLst/>
          </a:prstGeom>
        </p:spPr>
      </p:pic>
      <p:sp>
        <p:nvSpPr>
          <p:cNvPr id="4" name="Rectangle 3"/>
          <p:cNvSpPr/>
          <p:nvPr/>
        </p:nvSpPr>
        <p:spPr>
          <a:xfrm>
            <a:off x="5002306" y="3233604"/>
            <a:ext cx="6096000" cy="2862322"/>
          </a:xfrm>
          <a:prstGeom prst="rect">
            <a:avLst/>
          </a:prstGeom>
        </p:spPr>
        <p:txBody>
          <a:bodyPr>
            <a:spAutoFit/>
          </a:bodyPr>
          <a:lstStyle/>
          <a:p>
            <a:pPr>
              <a:buFont typeface="Arial" panose="020B0604020202020204" pitchFamily="34" charset="0"/>
              <a:buChar char="•"/>
            </a:pPr>
            <a:r>
              <a:rPr lang="en-US" dirty="0">
                <a:solidFill>
                  <a:srgbClr val="333333"/>
                </a:solidFill>
                <a:latin typeface="Helvetica Neue"/>
              </a:rPr>
              <a:t>Azure Storage Services officially do not participate in transactions. If a transactional behavior is required, it needs to be implemented in the client system as atomic operations within the limits imposed by Azure Storage Services on atomicity.</a:t>
            </a:r>
          </a:p>
          <a:p>
            <a:pPr>
              <a:buFont typeface="Arial" panose="020B0604020202020204" pitchFamily="34" charset="0"/>
              <a:buChar char="•"/>
            </a:pPr>
            <a:r>
              <a:rPr lang="en-US" dirty="0">
                <a:solidFill>
                  <a:srgbClr val="333333"/>
                </a:solidFill>
                <a:latin typeface="Helvetica Neue"/>
              </a:rPr>
              <a:t>The Azure SQL Server supports local transactions (with .NET 4.6.1 and higher), but only grants locks on resources for 20 seconds (when requested by a system task) or 24 hours (otherwise). See </a:t>
            </a:r>
            <a:r>
              <a:rPr lang="en-US" dirty="0">
                <a:solidFill>
                  <a:srgbClr val="337AB7"/>
                </a:solidFill>
                <a:latin typeface="Helvetica Neue"/>
                <a:hlinkClick r:id="rId3"/>
              </a:rPr>
              <a:t>Azure SQL Database resource limits</a:t>
            </a:r>
            <a:r>
              <a:rPr lang="en-US" dirty="0">
                <a:solidFill>
                  <a:srgbClr val="333333"/>
                </a:solidFill>
                <a:latin typeface="Helvetica Neue"/>
              </a:rPr>
              <a:t> for more details.</a:t>
            </a:r>
            <a:endParaRPr lang="en-US" b="0" i="0" dirty="0">
              <a:solidFill>
                <a:srgbClr val="333333"/>
              </a:solidFill>
              <a:effectLst/>
              <a:latin typeface="Helvetica Neue"/>
            </a:endParaRPr>
          </a:p>
        </p:txBody>
      </p:sp>
    </p:spTree>
    <p:extLst>
      <p:ext uri="{BB962C8B-B14F-4D97-AF65-F5344CB8AC3E}">
        <p14:creationId xmlns:p14="http://schemas.microsoft.com/office/powerpoint/2010/main" val="158606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9383" y="0"/>
            <a:ext cx="7476565" cy="5817683"/>
          </a:xfrm>
          <a:prstGeom prst="rect">
            <a:avLst/>
          </a:prstGeom>
        </p:spPr>
      </p:pic>
    </p:spTree>
    <p:extLst>
      <p:ext uri="{BB962C8B-B14F-4D97-AF65-F5344CB8AC3E}">
        <p14:creationId xmlns:p14="http://schemas.microsoft.com/office/powerpoint/2010/main" val="95755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435" y="5700711"/>
            <a:ext cx="6294781" cy="912123"/>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
            <a:ext cx="11357113" cy="189506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09" y="1687721"/>
            <a:ext cx="4505739" cy="3394906"/>
          </a:xfrm>
          <a:prstGeom prst="rect">
            <a:avLst/>
          </a:prstGeom>
        </p:spPr>
      </p:pic>
      <p:pic>
        <p:nvPicPr>
          <p:cNvPr id="5" name="Picture 4"/>
          <p:cNvPicPr>
            <a:picLocks noChangeAspect="1"/>
          </p:cNvPicPr>
          <p:nvPr/>
        </p:nvPicPr>
        <p:blipFill>
          <a:blip r:embed="rId4"/>
          <a:stretch>
            <a:fillRect/>
          </a:stretch>
        </p:blipFill>
        <p:spPr>
          <a:xfrm>
            <a:off x="197540" y="1614487"/>
            <a:ext cx="5838825" cy="4086225"/>
          </a:xfrm>
          <a:prstGeom prst="rect">
            <a:avLst/>
          </a:prstGeom>
        </p:spPr>
      </p:pic>
      <p:pic>
        <p:nvPicPr>
          <p:cNvPr id="6" name="Picture 5"/>
          <p:cNvPicPr>
            <a:picLocks noChangeAspect="1"/>
          </p:cNvPicPr>
          <p:nvPr/>
        </p:nvPicPr>
        <p:blipFill>
          <a:blip r:embed="rId5"/>
          <a:stretch>
            <a:fillRect/>
          </a:stretch>
        </p:blipFill>
        <p:spPr>
          <a:xfrm>
            <a:off x="6230591" y="2358887"/>
            <a:ext cx="5762625" cy="4253947"/>
          </a:xfrm>
          <a:prstGeom prst="rect">
            <a:avLst/>
          </a:prstGeom>
        </p:spPr>
      </p:pic>
    </p:spTree>
    <p:extLst>
      <p:ext uri="{BB962C8B-B14F-4D97-AF65-F5344CB8AC3E}">
        <p14:creationId xmlns:p14="http://schemas.microsoft.com/office/powerpoint/2010/main" val="4141573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06" y="0"/>
            <a:ext cx="10868239" cy="5323809"/>
          </a:xfrm>
          <a:prstGeom prst="rect">
            <a:avLst/>
          </a:prstGeom>
        </p:spPr>
      </p:pic>
      <p:pic>
        <p:nvPicPr>
          <p:cNvPr id="4" name="Picture 3"/>
          <p:cNvPicPr>
            <a:picLocks noChangeAspect="1"/>
          </p:cNvPicPr>
          <p:nvPr/>
        </p:nvPicPr>
        <p:blipFill>
          <a:blip r:embed="rId3"/>
          <a:stretch>
            <a:fillRect/>
          </a:stretch>
        </p:blipFill>
        <p:spPr>
          <a:xfrm>
            <a:off x="675033" y="651427"/>
            <a:ext cx="3924300" cy="1314450"/>
          </a:xfrm>
          <a:prstGeom prst="rect">
            <a:avLst/>
          </a:prstGeom>
        </p:spPr>
      </p:pic>
      <p:pic>
        <p:nvPicPr>
          <p:cNvPr id="5" name="Picture 4"/>
          <p:cNvPicPr>
            <a:picLocks noChangeAspect="1"/>
          </p:cNvPicPr>
          <p:nvPr/>
        </p:nvPicPr>
        <p:blipFill>
          <a:blip r:embed="rId4"/>
          <a:stretch>
            <a:fillRect/>
          </a:stretch>
        </p:blipFill>
        <p:spPr>
          <a:xfrm>
            <a:off x="346506" y="1965877"/>
            <a:ext cx="5772150" cy="4133850"/>
          </a:xfrm>
          <a:prstGeom prst="rect">
            <a:avLst/>
          </a:prstGeom>
        </p:spPr>
      </p:pic>
      <p:pic>
        <p:nvPicPr>
          <p:cNvPr id="6" name="Picture 5"/>
          <p:cNvPicPr>
            <a:picLocks noChangeAspect="1"/>
          </p:cNvPicPr>
          <p:nvPr/>
        </p:nvPicPr>
        <p:blipFill>
          <a:blip r:embed="rId5"/>
          <a:stretch>
            <a:fillRect/>
          </a:stretch>
        </p:blipFill>
        <p:spPr>
          <a:xfrm>
            <a:off x="6540578" y="971964"/>
            <a:ext cx="3409950" cy="2466975"/>
          </a:xfrm>
          <a:prstGeom prst="rect">
            <a:avLst/>
          </a:prstGeom>
        </p:spPr>
      </p:pic>
      <p:pic>
        <p:nvPicPr>
          <p:cNvPr id="8" name="Picture 7"/>
          <p:cNvPicPr>
            <a:picLocks noChangeAspect="1"/>
          </p:cNvPicPr>
          <p:nvPr/>
        </p:nvPicPr>
        <p:blipFill>
          <a:blip r:embed="rId6"/>
          <a:stretch>
            <a:fillRect/>
          </a:stretch>
        </p:blipFill>
        <p:spPr>
          <a:xfrm>
            <a:off x="7822100" y="4339683"/>
            <a:ext cx="4256855" cy="2488248"/>
          </a:xfrm>
          <a:prstGeom prst="rect">
            <a:avLst/>
          </a:prstGeom>
        </p:spPr>
      </p:pic>
    </p:spTree>
    <p:extLst>
      <p:ext uri="{BB962C8B-B14F-4D97-AF65-F5344CB8AC3E}">
        <p14:creationId xmlns:p14="http://schemas.microsoft.com/office/powerpoint/2010/main" val="991275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180" y="57386"/>
            <a:ext cx="5402930" cy="2533578"/>
          </a:xfrm>
          <a:prstGeom prst="rect">
            <a:avLst/>
          </a:prstGeom>
        </p:spPr>
      </p:pic>
      <p:pic>
        <p:nvPicPr>
          <p:cNvPr id="3" name="Picture 2"/>
          <p:cNvPicPr>
            <a:picLocks noChangeAspect="1"/>
          </p:cNvPicPr>
          <p:nvPr/>
        </p:nvPicPr>
        <p:blipFill>
          <a:blip r:embed="rId3"/>
          <a:stretch>
            <a:fillRect/>
          </a:stretch>
        </p:blipFill>
        <p:spPr>
          <a:xfrm>
            <a:off x="5756721" y="0"/>
            <a:ext cx="4366638" cy="3863675"/>
          </a:xfrm>
          <a:prstGeom prst="rect">
            <a:avLst/>
          </a:prstGeom>
        </p:spPr>
      </p:pic>
      <p:sp>
        <p:nvSpPr>
          <p:cNvPr id="4" name="TextBox 3"/>
          <p:cNvSpPr txBox="1"/>
          <p:nvPr/>
        </p:nvSpPr>
        <p:spPr>
          <a:xfrm>
            <a:off x="2362200" y="3383280"/>
            <a:ext cx="2678426" cy="369332"/>
          </a:xfrm>
          <a:prstGeom prst="rect">
            <a:avLst/>
          </a:prstGeom>
          <a:noFill/>
        </p:spPr>
        <p:txBody>
          <a:bodyPr wrap="none" rtlCol="0">
            <a:spAutoFit/>
          </a:bodyPr>
          <a:lstStyle/>
          <a:p>
            <a:r>
              <a:rPr lang="en-US" dirty="0" smtClean="0"/>
              <a:t>Resource Utilization Graph</a:t>
            </a:r>
            <a:endParaRPr lang="en-US" dirty="0"/>
          </a:p>
        </p:txBody>
      </p:sp>
      <p:cxnSp>
        <p:nvCxnSpPr>
          <p:cNvPr id="6" name="Straight Arrow Connector 5"/>
          <p:cNvCxnSpPr/>
          <p:nvPr/>
        </p:nvCxnSpPr>
        <p:spPr>
          <a:xfrm flipV="1">
            <a:off x="3701413" y="2979420"/>
            <a:ext cx="1609727" cy="2590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68980" y="4244511"/>
            <a:ext cx="6096000" cy="646331"/>
          </a:xfrm>
          <a:prstGeom prst="rect">
            <a:avLst/>
          </a:prstGeom>
        </p:spPr>
        <p:txBody>
          <a:bodyPr>
            <a:spAutoFit/>
          </a:bodyPr>
          <a:lstStyle/>
          <a:p>
            <a:r>
              <a:rPr lang="en-US" dirty="0"/>
              <a:t>https://docs.microsoft.com/en-us/azure/sql-database/sql-database-service-tiers</a:t>
            </a:r>
          </a:p>
        </p:txBody>
      </p:sp>
      <p:pic>
        <p:nvPicPr>
          <p:cNvPr id="8" name="Picture 7"/>
          <p:cNvPicPr>
            <a:picLocks noChangeAspect="1"/>
          </p:cNvPicPr>
          <p:nvPr/>
        </p:nvPicPr>
        <p:blipFill>
          <a:blip r:embed="rId4"/>
          <a:stretch>
            <a:fillRect/>
          </a:stretch>
        </p:blipFill>
        <p:spPr>
          <a:xfrm>
            <a:off x="582810" y="4190955"/>
            <a:ext cx="2766300" cy="1036410"/>
          </a:xfrm>
          <a:prstGeom prst="rect">
            <a:avLst/>
          </a:prstGeom>
        </p:spPr>
      </p:pic>
      <p:cxnSp>
        <p:nvCxnSpPr>
          <p:cNvPr id="10" name="Straight Arrow Connector 9"/>
          <p:cNvCxnSpPr/>
          <p:nvPr/>
        </p:nvCxnSpPr>
        <p:spPr>
          <a:xfrm flipV="1">
            <a:off x="1173480" y="3752612"/>
            <a:ext cx="7620" cy="407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2000" y="3451860"/>
            <a:ext cx="584455" cy="369332"/>
          </a:xfrm>
          <a:prstGeom prst="rect">
            <a:avLst/>
          </a:prstGeom>
          <a:noFill/>
        </p:spPr>
        <p:txBody>
          <a:bodyPr wrap="none" rtlCol="0">
            <a:spAutoFit/>
          </a:bodyPr>
          <a:lstStyle/>
          <a:p>
            <a:r>
              <a:rPr lang="en-US" dirty="0" smtClean="0"/>
              <a:t>DTU</a:t>
            </a:r>
            <a:endParaRPr lang="en-US" dirty="0"/>
          </a:p>
        </p:txBody>
      </p:sp>
    </p:spTree>
    <p:extLst>
      <p:ext uri="{BB962C8B-B14F-4D97-AF65-F5344CB8AC3E}">
        <p14:creationId xmlns:p14="http://schemas.microsoft.com/office/powerpoint/2010/main" val="192832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7401" y="167540"/>
            <a:ext cx="6652837" cy="1844200"/>
          </a:xfrm>
          <a:prstGeom prst="rect">
            <a:avLst/>
          </a:prstGeom>
        </p:spPr>
      </p:pic>
      <p:sp>
        <p:nvSpPr>
          <p:cNvPr id="3" name="Rectangle 2"/>
          <p:cNvSpPr/>
          <p:nvPr/>
        </p:nvSpPr>
        <p:spPr>
          <a:xfrm>
            <a:off x="7048499" y="885825"/>
            <a:ext cx="4840605" cy="3970318"/>
          </a:xfrm>
          <a:prstGeom prst="rect">
            <a:avLst/>
          </a:prstGeom>
        </p:spPr>
        <p:txBody>
          <a:bodyPr wrap="square">
            <a:spAutoFit/>
          </a:bodyPr>
          <a:lstStyle/>
          <a:p>
            <a:r>
              <a:rPr lang="en-US" dirty="0"/>
              <a:t>Within the standard and premium tiers, you can see there are different performance levels available. Performance of Azure SQL Database is measured in DTUs. </a:t>
            </a:r>
            <a:r>
              <a:rPr lang="en-US" b="1" dirty="0"/>
              <a:t>DTUs</a:t>
            </a:r>
            <a:r>
              <a:rPr lang="en-US" dirty="0"/>
              <a:t> provide a way to describe the relative capacity of a performance level of Basic, Standard, and Premium databases. DTUs are based on a blended measure of CPU, memory, reads, and writes. As DTUs increase, the power offered by the performance level increases. For example, a standard tier performance level of S0 with 10 DTUs has half the power of a standard tier S1 with 20 DTUs. As you move higher up the performance level ladder you also gain better predictability of performance. </a:t>
            </a:r>
          </a:p>
        </p:txBody>
      </p:sp>
      <p:cxnSp>
        <p:nvCxnSpPr>
          <p:cNvPr id="5" name="Straight Arrow Connector 4"/>
          <p:cNvCxnSpPr/>
          <p:nvPr/>
        </p:nvCxnSpPr>
        <p:spPr>
          <a:xfrm flipH="1">
            <a:off x="6873240" y="403860"/>
            <a:ext cx="150114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95926" y="3714750"/>
            <a:ext cx="6096000" cy="2585323"/>
          </a:xfrm>
          <a:prstGeom prst="rect">
            <a:avLst/>
          </a:prstGeom>
        </p:spPr>
        <p:txBody>
          <a:bodyPr>
            <a:spAutoFit/>
          </a:bodyPr>
          <a:lstStyle/>
          <a:p>
            <a:r>
              <a:rPr lang="en-US" dirty="0"/>
              <a:t>Explanation: * The P1 performance level has 100 DTUs compared to the 200 DTUs of the P2 performance level. That means that the P1 performance level provides half the performance of the P2 performance level. So 50% of CPU utilization in P2 equals 100% CPU utilization inP1. As long as the application does not have timeouts, it may not matter if a big job takes 2 hours or 2.5 hours to complete as long as it gets done today. An application in this category can probably just use a P1 performance level.</a:t>
            </a:r>
          </a:p>
        </p:txBody>
      </p:sp>
    </p:spTree>
    <p:extLst>
      <p:ext uri="{BB962C8B-B14F-4D97-AF65-F5344CB8AC3E}">
        <p14:creationId xmlns:p14="http://schemas.microsoft.com/office/powerpoint/2010/main" val="410085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1736521"/>
            <a:ext cx="10737909" cy="1773441"/>
          </a:xfrm>
        </p:spPr>
        <p:txBody>
          <a:bodyPr>
            <a:normAutofit/>
          </a:bodyPr>
          <a:lstStyle/>
          <a:p>
            <a:r>
              <a:rPr lang="en-US" dirty="0" smtClean="0"/>
              <a:t>Implement Blobs, tables and Azure Files and Queue</a:t>
            </a:r>
            <a:endParaRPr lang="en-US" dirty="0"/>
          </a:p>
        </p:txBody>
      </p:sp>
    </p:spTree>
    <p:extLst>
      <p:ext uri="{BB962C8B-B14F-4D97-AF65-F5344CB8AC3E}">
        <p14:creationId xmlns:p14="http://schemas.microsoft.com/office/powerpoint/2010/main" val="2521182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282" y="278093"/>
            <a:ext cx="4572396" cy="845893"/>
          </a:xfrm>
          <a:prstGeom prst="rect">
            <a:avLst/>
          </a:prstGeom>
        </p:spPr>
      </p:pic>
      <p:pic>
        <p:nvPicPr>
          <p:cNvPr id="3" name="Picture 2"/>
          <p:cNvPicPr>
            <a:picLocks noChangeAspect="1"/>
          </p:cNvPicPr>
          <p:nvPr/>
        </p:nvPicPr>
        <p:blipFill>
          <a:blip r:embed="rId3"/>
          <a:stretch>
            <a:fillRect/>
          </a:stretch>
        </p:blipFill>
        <p:spPr>
          <a:xfrm>
            <a:off x="2575187" y="1066799"/>
            <a:ext cx="8611346" cy="3886537"/>
          </a:xfrm>
          <a:prstGeom prst="rect">
            <a:avLst/>
          </a:prstGeom>
        </p:spPr>
      </p:pic>
    </p:spTree>
    <p:extLst>
      <p:ext uri="{BB962C8B-B14F-4D97-AF65-F5344CB8AC3E}">
        <p14:creationId xmlns:p14="http://schemas.microsoft.com/office/powerpoint/2010/main" val="1078876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1722" y="830437"/>
            <a:ext cx="8718035" cy="3292125"/>
          </a:xfrm>
          <a:prstGeom prst="rect">
            <a:avLst/>
          </a:prstGeom>
        </p:spPr>
      </p:pic>
    </p:spTree>
    <p:extLst>
      <p:ext uri="{BB962C8B-B14F-4D97-AF65-F5344CB8AC3E}">
        <p14:creationId xmlns:p14="http://schemas.microsoft.com/office/powerpoint/2010/main" val="720869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8529" y="640014"/>
            <a:ext cx="6721422" cy="1508891"/>
          </a:xfrm>
          <a:prstGeom prst="rect">
            <a:avLst/>
          </a:prstGeom>
        </p:spPr>
      </p:pic>
      <p:sp>
        <p:nvSpPr>
          <p:cNvPr id="3" name="Rectangle 2"/>
          <p:cNvSpPr/>
          <p:nvPr/>
        </p:nvSpPr>
        <p:spPr>
          <a:xfrm>
            <a:off x="2453640" y="2723495"/>
            <a:ext cx="6096000" cy="923330"/>
          </a:xfrm>
          <a:prstGeom prst="rect">
            <a:avLst/>
          </a:prstGeom>
        </p:spPr>
        <p:txBody>
          <a:bodyPr>
            <a:spAutoFit/>
          </a:bodyPr>
          <a:lstStyle/>
          <a:p>
            <a:pPr>
              <a:defRPr/>
            </a:pPr>
            <a:r>
              <a:rPr lang="en-US" dirty="0"/>
              <a:t>&lt;click&gt; </a:t>
            </a:r>
            <a:r>
              <a:rPr lang="en-US" b="1" dirty="0">
                <a:gradFill>
                  <a:gsLst>
                    <a:gs pos="0">
                      <a:srgbClr val="292929">
                        <a:lumMod val="90000"/>
                        <a:lumOff val="10000"/>
                      </a:srgbClr>
                    </a:gs>
                    <a:gs pos="86000">
                      <a:srgbClr val="292929">
                        <a:lumMod val="90000"/>
                        <a:lumOff val="10000"/>
                      </a:srgbClr>
                    </a:gs>
                  </a:gsLst>
                  <a:lin ang="5400000" scaled="0"/>
                </a:gradFill>
              </a:rPr>
              <a:t>The Rule of thumb: A database is a good candidate for an elastic pool when peak utilization is 1.5x of average utilization</a:t>
            </a:r>
          </a:p>
        </p:txBody>
      </p:sp>
    </p:spTree>
    <p:extLst>
      <p:ext uri="{BB962C8B-B14F-4D97-AF65-F5344CB8AC3E}">
        <p14:creationId xmlns:p14="http://schemas.microsoft.com/office/powerpoint/2010/main" val="2830330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573" y="6149009"/>
            <a:ext cx="8494643" cy="463826"/>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059"/>
            <a:ext cx="11781183" cy="5047619"/>
          </a:xfrm>
          <a:prstGeom prst="rect">
            <a:avLst/>
          </a:prstGeom>
        </p:spPr>
      </p:pic>
      <p:pic>
        <p:nvPicPr>
          <p:cNvPr id="4" name="Picture 3"/>
          <p:cNvPicPr>
            <a:picLocks noChangeAspect="1"/>
          </p:cNvPicPr>
          <p:nvPr/>
        </p:nvPicPr>
        <p:blipFill>
          <a:blip r:embed="rId3"/>
          <a:stretch>
            <a:fillRect/>
          </a:stretch>
        </p:blipFill>
        <p:spPr>
          <a:xfrm>
            <a:off x="4848576" y="3868618"/>
            <a:ext cx="7290414" cy="2975679"/>
          </a:xfrm>
          <a:prstGeom prst="rect">
            <a:avLst/>
          </a:prstGeom>
        </p:spPr>
      </p:pic>
    </p:spTree>
    <p:extLst>
      <p:ext uri="{BB962C8B-B14F-4D97-AF65-F5344CB8AC3E}">
        <p14:creationId xmlns:p14="http://schemas.microsoft.com/office/powerpoint/2010/main" val="3038871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3913" y="6003235"/>
            <a:ext cx="3379304" cy="609600"/>
          </a:xfrm>
        </p:spPr>
        <p:txBody>
          <a:bodyPr>
            <a:normAutofit fontScale="90000"/>
          </a:bodyPr>
          <a:lstStyle/>
          <a:p>
            <a:r>
              <a:rPr lang="en-IN" sz="1800" b="1" dirty="0" err="1"/>
              <a:t>Ans</a:t>
            </a:r>
            <a:r>
              <a:rPr lang="en-IN" sz="1800" b="1" dirty="0"/>
              <a:t> =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 y="66260"/>
            <a:ext cx="8018959" cy="5089951"/>
          </a:xfrm>
          <a:prstGeom prst="rect">
            <a:avLst/>
          </a:prstGeom>
        </p:spPr>
      </p:pic>
      <p:cxnSp>
        <p:nvCxnSpPr>
          <p:cNvPr id="5" name="Straight Arrow Connector 4"/>
          <p:cNvCxnSpPr/>
          <p:nvPr/>
        </p:nvCxnSpPr>
        <p:spPr>
          <a:xfrm flipV="1">
            <a:off x="4930140" y="3992880"/>
            <a:ext cx="1303020" cy="16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400800" y="3703558"/>
            <a:ext cx="1149354" cy="369332"/>
          </a:xfrm>
          <a:prstGeom prst="rect">
            <a:avLst/>
          </a:prstGeom>
          <a:solidFill>
            <a:srgbClr val="FFFF00"/>
          </a:solidFill>
        </p:spPr>
        <p:txBody>
          <a:bodyPr wrap="none" rtlCol="0">
            <a:spAutoFit/>
          </a:bodyPr>
          <a:lstStyle/>
          <a:p>
            <a:r>
              <a:rPr lang="en-US" dirty="0" err="1" smtClean="0"/>
              <a:t>Sacale</a:t>
            </a:r>
            <a:r>
              <a:rPr lang="en-US" dirty="0" smtClean="0"/>
              <a:t> out</a:t>
            </a:r>
            <a:endParaRPr lang="en-US" dirty="0"/>
          </a:p>
        </p:txBody>
      </p:sp>
    </p:spTree>
    <p:extLst>
      <p:ext uri="{BB962C8B-B14F-4D97-AF65-F5344CB8AC3E}">
        <p14:creationId xmlns:p14="http://schemas.microsoft.com/office/powerpoint/2010/main" val="1790478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=B &amp;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28" y="274912"/>
            <a:ext cx="11228033" cy="3051383"/>
          </a:xfrm>
          <a:prstGeom prst="rect">
            <a:avLst/>
          </a:prstGeom>
        </p:spPr>
      </p:pic>
      <p:sp>
        <p:nvSpPr>
          <p:cNvPr id="4" name="TextBox 3"/>
          <p:cNvSpPr txBox="1"/>
          <p:nvPr/>
        </p:nvSpPr>
        <p:spPr>
          <a:xfrm>
            <a:off x="206328" y="3657600"/>
            <a:ext cx="11007052" cy="1477328"/>
          </a:xfrm>
          <a:prstGeom prst="rect">
            <a:avLst/>
          </a:prstGeom>
          <a:noFill/>
        </p:spPr>
        <p:txBody>
          <a:bodyPr wrap="none" rtlCol="0">
            <a:spAutoFit/>
          </a:bodyPr>
          <a:lstStyle/>
          <a:p>
            <a:r>
              <a:rPr lang="en-US" dirty="0" smtClean="0"/>
              <a:t>Active Geo Replication is with Premium tier only. And </a:t>
            </a:r>
          </a:p>
          <a:p>
            <a:r>
              <a:rPr lang="en-US" dirty="0"/>
              <a:t>Active Geo-Replication enables you to configure up to four readable secondary </a:t>
            </a:r>
            <a:endParaRPr lang="en-US" dirty="0" smtClean="0"/>
          </a:p>
          <a:p>
            <a:r>
              <a:rPr lang="en-US" dirty="0" smtClean="0"/>
              <a:t>databases </a:t>
            </a:r>
            <a:r>
              <a:rPr lang="en-US" dirty="0"/>
              <a:t>in the same or different data center locations (regions). Secondary databases are available </a:t>
            </a:r>
            <a:endParaRPr lang="en-US" dirty="0" smtClean="0"/>
          </a:p>
          <a:p>
            <a:r>
              <a:rPr lang="en-US" dirty="0" smtClean="0"/>
              <a:t>for </a:t>
            </a:r>
            <a:r>
              <a:rPr lang="en-US" dirty="0"/>
              <a:t>querying and for failover in the case of a data center outage or the inability to connect to the primary database. </a:t>
            </a:r>
            <a:endParaRPr lang="en-US" dirty="0" smtClean="0"/>
          </a:p>
          <a:p>
            <a:r>
              <a:rPr lang="en-US" dirty="0" smtClean="0"/>
              <a:t>Active </a:t>
            </a:r>
            <a:r>
              <a:rPr lang="en-US" dirty="0"/>
              <a:t>geo-replication must be between databases within the same subscription.</a:t>
            </a:r>
            <a:r>
              <a:rPr lang="en-US" dirty="0" smtClean="0"/>
              <a:t> </a:t>
            </a:r>
            <a:endParaRPr lang="en-US" dirty="0"/>
          </a:p>
        </p:txBody>
      </p:sp>
    </p:spTree>
    <p:extLst>
      <p:ext uri="{BB962C8B-B14F-4D97-AF65-F5344CB8AC3E}">
        <p14:creationId xmlns:p14="http://schemas.microsoft.com/office/powerpoint/2010/main" val="3034028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2937" y="5751443"/>
            <a:ext cx="6970280"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4" y="196876"/>
            <a:ext cx="11578560" cy="3633002"/>
          </a:xfrm>
          <a:prstGeom prst="rect">
            <a:avLst/>
          </a:prstGeom>
        </p:spPr>
      </p:pic>
      <p:pic>
        <p:nvPicPr>
          <p:cNvPr id="4" name="Picture 3"/>
          <p:cNvPicPr>
            <a:picLocks noChangeAspect="1"/>
          </p:cNvPicPr>
          <p:nvPr/>
        </p:nvPicPr>
        <p:blipFill>
          <a:blip r:embed="rId3"/>
          <a:stretch>
            <a:fillRect/>
          </a:stretch>
        </p:blipFill>
        <p:spPr>
          <a:xfrm>
            <a:off x="248064" y="1348823"/>
            <a:ext cx="5467350" cy="2914650"/>
          </a:xfrm>
          <a:prstGeom prst="rect">
            <a:avLst/>
          </a:prstGeom>
        </p:spPr>
      </p:pic>
      <p:pic>
        <p:nvPicPr>
          <p:cNvPr id="5" name="Picture 4"/>
          <p:cNvPicPr>
            <a:picLocks noChangeAspect="1"/>
          </p:cNvPicPr>
          <p:nvPr/>
        </p:nvPicPr>
        <p:blipFill>
          <a:blip r:embed="rId4"/>
          <a:stretch>
            <a:fillRect/>
          </a:stretch>
        </p:blipFill>
        <p:spPr>
          <a:xfrm>
            <a:off x="6175513" y="3786601"/>
            <a:ext cx="5648325" cy="2962275"/>
          </a:xfrm>
          <a:prstGeom prst="rect">
            <a:avLst/>
          </a:prstGeom>
        </p:spPr>
      </p:pic>
    </p:spTree>
    <p:extLst>
      <p:ext uri="{BB962C8B-B14F-4D97-AF65-F5344CB8AC3E}">
        <p14:creationId xmlns:p14="http://schemas.microsoft.com/office/powerpoint/2010/main" val="3505629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=D</a:t>
            </a:r>
            <a:br>
              <a:rPr lang="en-IN" sz="1800" b="1" dirty="0"/>
            </a:br>
            <a:r>
              <a:rPr lang="en-IN" sz="1800" b="1" dirty="0"/>
              <a:t/>
            </a:r>
            <a:br>
              <a:rPr lang="en-IN" sz="1800" b="1" dirty="0"/>
            </a:br>
            <a:r>
              <a:rPr lang="en-IN" sz="1800" b="1" dirty="0"/>
              <a:t/>
            </a:r>
            <a:br>
              <a:rPr lang="en-IN" sz="1800" b="1" dirty="0"/>
            </a:br>
            <a:endParaRPr lang="en-IN"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27" y="327707"/>
            <a:ext cx="11842972" cy="3211037"/>
          </a:xfrm>
          <a:prstGeom prst="rect">
            <a:avLst/>
          </a:prstGeom>
        </p:spPr>
      </p:pic>
      <p:sp>
        <p:nvSpPr>
          <p:cNvPr id="3" name="Rectangle 2"/>
          <p:cNvSpPr/>
          <p:nvPr/>
        </p:nvSpPr>
        <p:spPr>
          <a:xfrm>
            <a:off x="3505200" y="3091289"/>
            <a:ext cx="8201025" cy="3416320"/>
          </a:xfrm>
          <a:prstGeom prst="rect">
            <a:avLst/>
          </a:prstGeom>
        </p:spPr>
        <p:txBody>
          <a:bodyPr wrap="square">
            <a:spAutoFit/>
          </a:bodyPr>
          <a:lstStyle/>
          <a:p>
            <a:r>
              <a:rPr lang="en-US" dirty="0">
                <a:solidFill>
                  <a:srgbClr val="333333"/>
                </a:solidFill>
                <a:latin typeface="Helvetica Neue"/>
              </a:rPr>
              <a:t>Many </a:t>
            </a:r>
            <a:r>
              <a:rPr lang="en-US" dirty="0">
                <a:solidFill>
                  <a:srgbClr val="4D8B97"/>
                </a:solidFill>
                <a:latin typeface="Helvetica Neue"/>
                <a:hlinkClick r:id="rId3"/>
              </a:rPr>
              <a:t>Azure SQL Databases</a:t>
            </a:r>
            <a:r>
              <a:rPr lang="en-US" dirty="0">
                <a:solidFill>
                  <a:srgbClr val="333333"/>
                </a:solidFill>
                <a:latin typeface="Helvetica Neue"/>
              </a:rPr>
              <a:t> fail under load because they lack indexes. They also fail because our queries are far too demanding for the shared nature of the service. Implementing a sound index strategy can help it cope with bad queries. It can also buy you some time so that you can evaluate ways to optimize your </a:t>
            </a:r>
            <a:r>
              <a:rPr lang="en-US" dirty="0">
                <a:solidFill>
                  <a:srgbClr val="4D8B97"/>
                </a:solidFill>
                <a:latin typeface="Helvetica Neue"/>
                <a:hlinkClick r:id="rId3"/>
              </a:rPr>
              <a:t>Azure SQL Database</a:t>
            </a:r>
            <a:r>
              <a:rPr lang="en-US" dirty="0">
                <a:solidFill>
                  <a:srgbClr val="333333"/>
                </a:solidFill>
                <a:latin typeface="Helvetica Neue"/>
              </a:rPr>
              <a:t>.</a:t>
            </a:r>
          </a:p>
          <a:p>
            <a:r>
              <a:rPr lang="en-US" dirty="0">
                <a:solidFill>
                  <a:srgbClr val="333333"/>
                </a:solidFill>
                <a:latin typeface="Helvetica Neue"/>
              </a:rPr>
              <a:t>Creating indexes has two really amazing benefits. The first, is that queries will benefit from them without the need to alter existing Stored Procedures. The second, is that you can deploy indexes to your production database without altering code or requiring a full application deployment. Consequently, in most cases, creating indexes to help the overall performance of your Azure solution, will be the lowest hanging fruit. In other words, it will be the cheapest and most effective optimization that you can make.</a:t>
            </a:r>
            <a:endParaRPr lang="en-US" b="0" i="0" dirty="0">
              <a:solidFill>
                <a:srgbClr val="333333"/>
              </a:solidFill>
              <a:effectLst/>
              <a:latin typeface="Helvetica Neue"/>
            </a:endParaRPr>
          </a:p>
        </p:txBody>
      </p:sp>
    </p:spTree>
    <p:extLst>
      <p:ext uri="{BB962C8B-B14F-4D97-AF65-F5344CB8AC3E}">
        <p14:creationId xmlns:p14="http://schemas.microsoft.com/office/powerpoint/2010/main" val="1303611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659" y="5184785"/>
            <a:ext cx="11635408" cy="1214117"/>
          </a:xfrm>
        </p:spPr>
        <p:txBody>
          <a:bodyPr>
            <a:normAutofit fontScale="90000"/>
          </a:bodyPr>
          <a:lstStyle/>
          <a:p>
            <a:r>
              <a:rPr lang="en-IN" sz="1800" b="1" dirty="0" err="1"/>
              <a:t>Ans</a:t>
            </a:r>
            <a:r>
              <a:rPr lang="en-IN" sz="1800" b="1" dirty="0"/>
              <a:t> =C</a:t>
            </a:r>
            <a:br>
              <a:rPr lang="en-IN" sz="1800" b="1" dirty="0"/>
            </a:br>
            <a:r>
              <a:rPr lang="en-IN" sz="1800" dirty="0"/>
              <a:t>The </a:t>
            </a:r>
            <a:r>
              <a:rPr lang="en-IN" sz="1800" b="1" dirty="0"/>
              <a:t>Microsoft Distributed Transaction Coordinator</a:t>
            </a:r>
            <a:r>
              <a:rPr lang="en-IN" sz="1800" dirty="0"/>
              <a:t> (</a:t>
            </a:r>
            <a:r>
              <a:rPr lang="en-IN" sz="1800" b="1" dirty="0"/>
              <a:t>MSDTC</a:t>
            </a:r>
            <a:r>
              <a:rPr lang="en-IN" sz="1800" dirty="0"/>
              <a:t>) service is a component of modern versions of </a:t>
            </a:r>
            <a:r>
              <a:rPr lang="en-IN" sz="1800" b="1" dirty="0"/>
              <a:t>Microsoft</a:t>
            </a:r>
            <a:r>
              <a:rPr lang="en-IN" sz="1800" dirty="0"/>
              <a:t> Windows that is responsible for coordinating </a:t>
            </a:r>
            <a:r>
              <a:rPr lang="en-IN" sz="1800" b="1" dirty="0"/>
              <a:t>transactions</a:t>
            </a:r>
            <a:r>
              <a:rPr lang="en-IN" sz="1800" dirty="0"/>
              <a:t> that span multiple resource managers, such as databases, message queues, and file systems.</a:t>
            </a: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685"/>
            <a:ext cx="12190311" cy="2806054"/>
          </a:xfrm>
          <a:prstGeom prst="rect">
            <a:avLst/>
          </a:prstGeom>
        </p:spPr>
      </p:pic>
      <p:sp>
        <p:nvSpPr>
          <p:cNvPr id="5" name="Rectangle 4"/>
          <p:cNvSpPr/>
          <p:nvPr/>
        </p:nvSpPr>
        <p:spPr>
          <a:xfrm>
            <a:off x="5897217" y="1768465"/>
            <a:ext cx="6096000" cy="3416320"/>
          </a:xfrm>
          <a:prstGeom prst="rect">
            <a:avLst/>
          </a:prstGeom>
        </p:spPr>
        <p:txBody>
          <a:bodyPr>
            <a:spAutoFit/>
          </a:bodyPr>
          <a:lstStyle/>
          <a:p>
            <a:r>
              <a:rPr lang="en-US" b="1" dirty="0">
                <a:solidFill>
                  <a:srgbClr val="333333"/>
                </a:solidFill>
                <a:latin typeface="Open Sans"/>
              </a:rPr>
              <a:t>Distributed Transactions</a:t>
            </a:r>
            <a:endParaRPr lang="en-US" dirty="0">
              <a:solidFill>
                <a:srgbClr val="333333"/>
              </a:solidFill>
              <a:latin typeface="Open Sans"/>
            </a:endParaRPr>
          </a:p>
          <a:p>
            <a:r>
              <a:rPr lang="en-US" dirty="0">
                <a:solidFill>
                  <a:srgbClr val="555555"/>
                </a:solidFill>
                <a:latin typeface="Open Sans"/>
              </a:rPr>
              <a:t>Transactions are supported, but not distributed transactions. From Azure Wiki: “SQL Database does not support distributed transactions, which are transactions that multiple transaction managers (multiple resources)…This means that SQL Database doesn’t allow Microsoft Distributed Transaction Coordinator (MS DTC) to delegate distributed transaction handling. Because of this you can’t use ADO.NET or MSDTC to commit or rollback a single transaction that spans across multiple SQL Databases or a combination of SQL Database and an on-premise SQL Server.”</a:t>
            </a:r>
            <a:endParaRPr lang="en-US" b="0" i="0" dirty="0">
              <a:solidFill>
                <a:srgbClr val="555555"/>
              </a:solidFill>
              <a:effectLst/>
              <a:latin typeface="Open Sans"/>
            </a:endParaRPr>
          </a:p>
        </p:txBody>
      </p:sp>
    </p:spTree>
    <p:extLst>
      <p:ext uri="{BB962C8B-B14F-4D97-AF65-F5344CB8AC3E}">
        <p14:creationId xmlns:p14="http://schemas.microsoft.com/office/powerpoint/2010/main" val="2580718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tributed transactions with Azure SQL Database using elastic database transactio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595514"/>
            <a:ext cx="7042149" cy="41161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00450" y="4711699"/>
            <a:ext cx="7412157" cy="923330"/>
          </a:xfrm>
          <a:prstGeom prst="rect">
            <a:avLst/>
          </a:prstGeom>
          <a:noFill/>
        </p:spPr>
        <p:txBody>
          <a:bodyPr wrap="none" rtlCol="0">
            <a:spAutoFit/>
          </a:bodyPr>
          <a:lstStyle/>
          <a:p>
            <a:r>
              <a:rPr lang="en-US" dirty="0" err="1" smtClean="0"/>
              <a:t>Whats</a:t>
            </a:r>
            <a:r>
              <a:rPr lang="en-US" dirty="0" smtClean="0"/>
              <a:t> not in Azure SQL –</a:t>
            </a:r>
          </a:p>
          <a:p>
            <a:endParaRPr lang="en-US" dirty="0"/>
          </a:p>
          <a:p>
            <a:r>
              <a:rPr lang="en-US" dirty="0"/>
              <a:t>http://www.mariner-usa.com/blog/considerations-using-azure-sql-database/</a:t>
            </a:r>
          </a:p>
        </p:txBody>
      </p:sp>
    </p:spTree>
    <p:extLst>
      <p:ext uri="{BB962C8B-B14F-4D97-AF65-F5344CB8AC3E}">
        <p14:creationId xmlns:p14="http://schemas.microsoft.com/office/powerpoint/2010/main" val="398313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a:t>
            </a:r>
            <a:br>
              <a:rPr lang="en-IN" sz="1800" b="1" dirty="0"/>
            </a:br>
            <a:r>
              <a:rPr lang="en-IN" sz="1800" b="1" dirty="0"/>
              <a:t>B  &amp;  E</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2" y="167862"/>
            <a:ext cx="11830186" cy="3768034"/>
          </a:xfrm>
          <a:prstGeom prst="rect">
            <a:avLst/>
          </a:prstGeom>
        </p:spPr>
      </p:pic>
      <p:sp>
        <p:nvSpPr>
          <p:cNvPr id="4" name="TextBox 3"/>
          <p:cNvSpPr txBox="1"/>
          <p:nvPr/>
        </p:nvSpPr>
        <p:spPr>
          <a:xfrm>
            <a:off x="5264727" y="4287982"/>
            <a:ext cx="5846922" cy="646331"/>
          </a:xfrm>
          <a:prstGeom prst="rect">
            <a:avLst/>
          </a:prstGeom>
          <a:noFill/>
        </p:spPr>
        <p:txBody>
          <a:bodyPr wrap="none" rtlCol="0">
            <a:spAutoFit/>
          </a:bodyPr>
          <a:lstStyle/>
          <a:p>
            <a:r>
              <a:rPr lang="en-US" dirty="0" smtClean="0"/>
              <a:t>Queue here is for asynchronous programing and </a:t>
            </a:r>
            <a:r>
              <a:rPr lang="en-US" dirty="0" err="1" smtClean="0"/>
              <a:t>autoscale</a:t>
            </a:r>
            <a:r>
              <a:rPr lang="en-US" dirty="0" smtClean="0"/>
              <a:t> is</a:t>
            </a:r>
          </a:p>
          <a:p>
            <a:r>
              <a:rPr lang="en-US" dirty="0" smtClean="0"/>
              <a:t>Best model as you only pay for that moment only</a:t>
            </a:r>
          </a:p>
        </p:txBody>
      </p:sp>
    </p:spTree>
    <p:extLst>
      <p:ext uri="{BB962C8B-B14F-4D97-AF65-F5344CB8AC3E}">
        <p14:creationId xmlns:p14="http://schemas.microsoft.com/office/powerpoint/2010/main" val="3405920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8815" y="5751443"/>
            <a:ext cx="1734401" cy="861392"/>
          </a:xfrm>
        </p:spPr>
        <p:txBody>
          <a:bodyPr>
            <a:normAutofit fontScale="90000"/>
          </a:bodyPr>
          <a:lstStyle/>
          <a:p>
            <a:r>
              <a:rPr lang="en-IN" sz="1800" b="1" dirty="0" err="1"/>
              <a:t>Ans</a:t>
            </a:r>
            <a:r>
              <a:rPr lang="en-IN" sz="1800" b="1" dirty="0"/>
              <a:t>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91" y="180708"/>
            <a:ext cx="12024975" cy="3463640"/>
          </a:xfrm>
          <a:prstGeom prst="rect">
            <a:avLst/>
          </a:prstGeom>
        </p:spPr>
      </p:pic>
    </p:spTree>
    <p:extLst>
      <p:ext uri="{BB962C8B-B14F-4D97-AF65-F5344CB8AC3E}">
        <p14:creationId xmlns:p14="http://schemas.microsoft.com/office/powerpoint/2010/main" val="1247907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2261" y="5592417"/>
            <a:ext cx="5830955" cy="1020418"/>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0"/>
            <a:ext cx="10482469" cy="5592416"/>
          </a:xfrm>
          <a:prstGeom prst="rect">
            <a:avLst/>
          </a:prstGeom>
        </p:spPr>
      </p:pic>
      <p:pic>
        <p:nvPicPr>
          <p:cNvPr id="4" name="Picture 3"/>
          <p:cNvPicPr>
            <a:picLocks noChangeAspect="1"/>
          </p:cNvPicPr>
          <p:nvPr/>
        </p:nvPicPr>
        <p:blipFill>
          <a:blip r:embed="rId3"/>
          <a:stretch>
            <a:fillRect/>
          </a:stretch>
        </p:blipFill>
        <p:spPr>
          <a:xfrm>
            <a:off x="132522" y="2535876"/>
            <a:ext cx="5869629" cy="3950281"/>
          </a:xfrm>
          <a:prstGeom prst="rect">
            <a:avLst/>
          </a:prstGeom>
        </p:spPr>
      </p:pic>
      <p:pic>
        <p:nvPicPr>
          <p:cNvPr id="5" name="Picture 4"/>
          <p:cNvPicPr>
            <a:picLocks noChangeAspect="1"/>
          </p:cNvPicPr>
          <p:nvPr/>
        </p:nvPicPr>
        <p:blipFill>
          <a:blip r:embed="rId4"/>
          <a:stretch>
            <a:fillRect/>
          </a:stretch>
        </p:blipFill>
        <p:spPr>
          <a:xfrm>
            <a:off x="6757780" y="2535877"/>
            <a:ext cx="3578916" cy="4183803"/>
          </a:xfrm>
          <a:prstGeom prst="rect">
            <a:avLst/>
          </a:prstGeom>
        </p:spPr>
      </p:pic>
    </p:spTree>
    <p:extLst>
      <p:ext uri="{BB962C8B-B14F-4D97-AF65-F5344CB8AC3E}">
        <p14:creationId xmlns:p14="http://schemas.microsoft.com/office/powerpoint/2010/main" val="974204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217" y="6003235"/>
            <a:ext cx="6096000" cy="609600"/>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75" y="0"/>
            <a:ext cx="9515061" cy="5040634"/>
          </a:xfrm>
          <a:prstGeom prst="rect">
            <a:avLst/>
          </a:prstGeom>
        </p:spPr>
      </p:pic>
      <p:pic>
        <p:nvPicPr>
          <p:cNvPr id="4" name="Picture 3"/>
          <p:cNvPicPr>
            <a:picLocks noChangeAspect="1"/>
          </p:cNvPicPr>
          <p:nvPr/>
        </p:nvPicPr>
        <p:blipFill>
          <a:blip r:embed="rId3"/>
          <a:stretch>
            <a:fillRect/>
          </a:stretch>
        </p:blipFill>
        <p:spPr>
          <a:xfrm>
            <a:off x="-1" y="2204415"/>
            <a:ext cx="4333461" cy="3098929"/>
          </a:xfrm>
          <a:prstGeom prst="rect">
            <a:avLst/>
          </a:prstGeom>
        </p:spPr>
      </p:pic>
      <p:pic>
        <p:nvPicPr>
          <p:cNvPr id="5" name="Picture 4"/>
          <p:cNvPicPr>
            <a:picLocks noChangeAspect="1"/>
          </p:cNvPicPr>
          <p:nvPr/>
        </p:nvPicPr>
        <p:blipFill>
          <a:blip r:embed="rId4"/>
          <a:stretch>
            <a:fillRect/>
          </a:stretch>
        </p:blipFill>
        <p:spPr>
          <a:xfrm>
            <a:off x="7328452" y="3242460"/>
            <a:ext cx="4863548" cy="3427237"/>
          </a:xfrm>
          <a:prstGeom prst="rect">
            <a:avLst/>
          </a:prstGeom>
        </p:spPr>
      </p:pic>
    </p:spTree>
    <p:extLst>
      <p:ext uri="{BB962C8B-B14F-4D97-AF65-F5344CB8AC3E}">
        <p14:creationId xmlns:p14="http://schemas.microsoft.com/office/powerpoint/2010/main" val="170446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5303" y="6003235"/>
            <a:ext cx="2517913" cy="609600"/>
          </a:xfrm>
        </p:spPr>
        <p:txBody>
          <a:bodyPr>
            <a:normAutofit fontScale="90000"/>
          </a:bodyPr>
          <a:lstStyle/>
          <a:p>
            <a:r>
              <a:rPr lang="en-IN" sz="1800" b="1" dirty="0" err="1"/>
              <a:t>Ans</a:t>
            </a:r>
            <a:r>
              <a:rPr lang="en-IN" sz="1800" b="1" dirty="0"/>
              <a:t> =C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39" y="210496"/>
            <a:ext cx="11180618" cy="4109712"/>
          </a:xfrm>
          <a:prstGeom prst="rect">
            <a:avLst/>
          </a:prstGeom>
        </p:spPr>
      </p:pic>
      <p:sp>
        <p:nvSpPr>
          <p:cNvPr id="4" name="TextBox 3"/>
          <p:cNvSpPr txBox="1"/>
          <p:nvPr/>
        </p:nvSpPr>
        <p:spPr>
          <a:xfrm>
            <a:off x="4562061" y="5068956"/>
            <a:ext cx="6074868" cy="369332"/>
          </a:xfrm>
          <a:prstGeom prst="rect">
            <a:avLst/>
          </a:prstGeom>
          <a:noFill/>
        </p:spPr>
        <p:txBody>
          <a:bodyPr wrap="none" rtlCol="0">
            <a:spAutoFit/>
          </a:bodyPr>
          <a:lstStyle/>
          <a:p>
            <a:r>
              <a:rPr lang="en-US" dirty="0" smtClean="0"/>
              <a:t>What is throttling (one CPU)… v/s scalability ( more </a:t>
            </a:r>
            <a:r>
              <a:rPr lang="en-US" dirty="0" err="1" smtClean="0"/>
              <a:t>cpu</a:t>
            </a:r>
            <a:r>
              <a:rPr lang="en-US" dirty="0" smtClean="0"/>
              <a:t> added)</a:t>
            </a:r>
            <a:endParaRPr lang="en-US" dirty="0"/>
          </a:p>
        </p:txBody>
      </p:sp>
    </p:spTree>
    <p:extLst>
      <p:ext uri="{BB962C8B-B14F-4D97-AF65-F5344CB8AC3E}">
        <p14:creationId xmlns:p14="http://schemas.microsoft.com/office/powerpoint/2010/main" val="3143393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9387" y="5738917"/>
            <a:ext cx="2241796" cy="861392"/>
          </a:xfrm>
        </p:spPr>
        <p:txBody>
          <a:bodyPr>
            <a:normAutofit fontScale="90000"/>
          </a:bodyPr>
          <a:lstStyle/>
          <a:p>
            <a:r>
              <a:rPr lang="en-IN" sz="1800" b="1" dirty="0" err="1"/>
              <a:t>Ans</a:t>
            </a:r>
            <a:r>
              <a:rPr lang="en-IN" sz="1800" b="1" dirty="0"/>
              <a:t> =A</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5" y="304296"/>
            <a:ext cx="11569148" cy="3061756"/>
          </a:xfrm>
          <a:prstGeom prst="rect">
            <a:avLst/>
          </a:prstGeom>
        </p:spPr>
      </p:pic>
    </p:spTree>
    <p:extLst>
      <p:ext uri="{BB962C8B-B14F-4D97-AF65-F5344CB8AC3E}">
        <p14:creationId xmlns:p14="http://schemas.microsoft.com/office/powerpoint/2010/main" val="2655740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0921" y="5420139"/>
            <a:ext cx="1802295" cy="1192696"/>
          </a:xfrm>
        </p:spPr>
        <p:txBody>
          <a:bodyPr>
            <a:normAutofit/>
          </a:bodyPr>
          <a:lstStyle/>
          <a:p>
            <a:r>
              <a:rPr lang="en-IN" sz="1800" b="1" dirty="0" err="1"/>
              <a:t>Ans</a:t>
            </a:r>
            <a:r>
              <a:rPr lang="en-IN" sz="1800" b="1" dirty="0"/>
              <a:t> =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53008"/>
            <a:ext cx="11321245" cy="3710609"/>
          </a:xfrm>
          <a:prstGeom prst="rect">
            <a:avLst/>
          </a:prstGeom>
        </p:spPr>
      </p:pic>
    </p:spTree>
    <p:extLst>
      <p:ext uri="{BB962C8B-B14F-4D97-AF65-F5344CB8AC3E}">
        <p14:creationId xmlns:p14="http://schemas.microsoft.com/office/powerpoint/2010/main" val="970085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5" y="202006"/>
            <a:ext cx="11864809" cy="3462910"/>
          </a:xfrm>
          <a:prstGeom prst="rect">
            <a:avLst/>
          </a:prstGeom>
        </p:spPr>
      </p:pic>
      <p:sp>
        <p:nvSpPr>
          <p:cNvPr id="4" name="TextBox 3"/>
          <p:cNvSpPr txBox="1"/>
          <p:nvPr/>
        </p:nvSpPr>
        <p:spPr>
          <a:xfrm>
            <a:off x="4492487" y="4174435"/>
            <a:ext cx="2877391" cy="369332"/>
          </a:xfrm>
          <a:prstGeom prst="rect">
            <a:avLst/>
          </a:prstGeom>
          <a:noFill/>
        </p:spPr>
        <p:txBody>
          <a:bodyPr wrap="none" rtlCol="0">
            <a:spAutoFit/>
          </a:bodyPr>
          <a:lstStyle/>
          <a:p>
            <a:r>
              <a:rPr lang="en-US" dirty="0" smtClean="0"/>
              <a:t>Http is just for the Read stuff</a:t>
            </a:r>
            <a:endParaRPr lang="en-US" dirty="0"/>
          </a:p>
        </p:txBody>
      </p:sp>
    </p:spTree>
    <p:extLst>
      <p:ext uri="{BB962C8B-B14F-4D97-AF65-F5344CB8AC3E}">
        <p14:creationId xmlns:p14="http://schemas.microsoft.com/office/powerpoint/2010/main" val="1995316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A</a:t>
            </a:r>
            <a:br>
              <a:rPr lang="en-IN" sz="1800" b="1" dirty="0"/>
            </a:br>
            <a:r>
              <a:rPr lang="en-IN" sz="1800" b="1" dirty="0"/>
              <a:t/>
            </a:r>
            <a:br>
              <a:rPr lang="en-IN" sz="1800" b="1" dirty="0"/>
            </a:br>
            <a:r>
              <a:rPr lang="en-IN" sz="1800" b="1" dirty="0"/>
              <a:t/>
            </a:r>
            <a:br>
              <a:rPr lang="en-IN" sz="1800" b="1" dirty="0"/>
            </a:br>
            <a:endParaRPr lang="en-IN" sz="18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17" y="273435"/>
            <a:ext cx="11057499" cy="2479704"/>
          </a:xfrm>
          <a:prstGeom prst="rect">
            <a:avLst/>
          </a:prstGeom>
        </p:spPr>
      </p:pic>
      <p:sp>
        <p:nvSpPr>
          <p:cNvPr id="3" name="Rectangle 1"/>
          <p:cNvSpPr>
            <a:spLocks noChangeArrowheads="1"/>
          </p:cNvSpPr>
          <p:nvPr/>
        </p:nvSpPr>
        <p:spPr bwMode="auto">
          <a:xfrm>
            <a:off x="3538330" y="3288618"/>
            <a:ext cx="789415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9B2F"/>
                </a:solidFill>
                <a:effectLst/>
                <a:latin typeface="source sans pro"/>
              </a:rPr>
              <a:t>Using entity group transactions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33"/>
                </a:solidFill>
                <a:effectLst/>
                <a:latin typeface="Georgia" panose="02040502050405020303" pitchFamily="18" charset="0"/>
              </a:rPr>
              <a:t>The Azure Table service supports entity group transactions in which a group of storage operations on entities with the same </a:t>
            </a:r>
            <a:r>
              <a:rPr kumimoji="0" lang="en-US" sz="1400" b="0" i="0" u="none" strike="noStrike" cap="none" normalizeH="0" baseline="0" dirty="0" err="1" smtClean="0">
                <a:ln>
                  <a:noFill/>
                </a:ln>
                <a:solidFill>
                  <a:srgbClr val="0000FF"/>
                </a:solidFill>
                <a:effectLst/>
                <a:latin typeface="Arial Unicode MS" panose="020B0604020202020204" pitchFamily="34" charset="-128"/>
              </a:rPr>
              <a:t>PartitionKey</a:t>
            </a:r>
            <a:r>
              <a:rPr kumimoji="0" lang="en-US" sz="1400" b="0" i="0" u="none" strike="noStrike" cap="none" normalizeH="0" baseline="0" dirty="0" smtClean="0">
                <a:ln>
                  <a:noFill/>
                </a:ln>
                <a:solidFill>
                  <a:srgbClr val="333333"/>
                </a:solidFill>
                <a:effectLst/>
                <a:latin typeface="Georgia" panose="02040502050405020303" pitchFamily="18" charset="0"/>
              </a:rPr>
              <a:t>  property are handled automatically. That is, if any operation in the group fails, then all the operations are rolled back. Unlike transactions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33"/>
                </a:solidFill>
                <a:effectLst/>
                <a:latin typeface="Georgia" panose="02040502050405020303" pitchFamily="18" charset="0"/>
              </a:rPr>
              <a:t> in a traditional SQL database, entity group transactions cannot span tables or even partitions.</a:t>
            </a:r>
            <a:endParaRPr kumimoji="0" 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22440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8" y="1912691"/>
            <a:ext cx="10444294" cy="1597272"/>
          </a:xfrm>
        </p:spPr>
        <p:txBody>
          <a:bodyPr>
            <a:normAutofit fontScale="90000"/>
          </a:bodyPr>
          <a:lstStyle/>
          <a:p>
            <a:r>
              <a:rPr lang="en-US" dirty="0" smtClean="0"/>
              <a:t>Configure Diagnostics, Monitoring  and Analytics </a:t>
            </a:r>
            <a:endParaRPr lang="en-US" dirty="0"/>
          </a:p>
        </p:txBody>
      </p:sp>
    </p:spTree>
    <p:extLst>
      <p:ext uri="{BB962C8B-B14F-4D97-AF65-F5344CB8AC3E}">
        <p14:creationId xmlns:p14="http://schemas.microsoft.com/office/powerpoint/2010/main" val="2454699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9467" y="5751443"/>
            <a:ext cx="2623749" cy="861392"/>
          </a:xfrm>
        </p:spPr>
        <p:txBody>
          <a:bodyPr>
            <a:normAutofit fontScale="90000"/>
          </a:bodyPr>
          <a:lstStyle/>
          <a:p>
            <a:r>
              <a:rPr lang="en-IN" sz="1800" b="1" dirty="0" err="1"/>
              <a:t>Ans</a:t>
            </a:r>
            <a:r>
              <a:rPr lang="en-IN" sz="1800" b="1" dirty="0"/>
              <a:t>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6" y="119504"/>
            <a:ext cx="11151114" cy="3253083"/>
          </a:xfrm>
          <a:prstGeom prst="rect">
            <a:avLst/>
          </a:prstGeom>
        </p:spPr>
      </p:pic>
      <p:sp>
        <p:nvSpPr>
          <p:cNvPr id="4" name="Rectangle 1"/>
          <p:cNvSpPr>
            <a:spLocks noChangeArrowheads="1"/>
          </p:cNvSpPr>
          <p:nvPr/>
        </p:nvSpPr>
        <p:spPr bwMode="auto">
          <a:xfrm>
            <a:off x="0" y="4870174"/>
            <a:ext cx="12192000" cy="457200"/>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06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222222"/>
                </a:solidFill>
                <a:effectLst/>
                <a:latin typeface="Consolas" panose="020B0609020204030204" pitchFamily="49" charset="0"/>
              </a:rPr>
              <a:t>C:\PS&gt;Set-AzureStorageServiceLoggingProperty -ServiceType Blob -LoggingOperations Read,Write -PassThru -RetentionDays 10 -Version 1.0</a:t>
            </a:r>
            <a:r>
              <a:rPr kumimoji="0" lang="en-US" sz="800" b="0" i="0" u="none" strike="noStrike" cap="none" normalizeH="0" baseline="0" smtClean="0">
                <a:ln>
                  <a:noFill/>
                </a:ln>
                <a:solidFill>
                  <a:schemeClr val="tx1"/>
                </a:solidFill>
                <a:effectLst/>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245166" y="3970540"/>
            <a:ext cx="6096000" cy="646331"/>
          </a:xfrm>
          <a:prstGeom prst="rect">
            <a:avLst/>
          </a:prstGeom>
        </p:spPr>
        <p:txBody>
          <a:bodyPr>
            <a:spAutoFit/>
          </a:bodyPr>
          <a:lstStyle/>
          <a:p>
            <a:r>
              <a:rPr lang="en-US" dirty="0">
                <a:solidFill>
                  <a:srgbClr val="222222"/>
                </a:solidFill>
                <a:latin typeface="segoe-ui_normal"/>
              </a:rPr>
              <a:t>The </a:t>
            </a:r>
            <a:r>
              <a:rPr lang="en-US" b="1" dirty="0">
                <a:solidFill>
                  <a:srgbClr val="222222"/>
                </a:solidFill>
                <a:latin typeface="segoe-ui_normal"/>
              </a:rPr>
              <a:t>Set-</a:t>
            </a:r>
            <a:r>
              <a:rPr lang="en-US" b="1" dirty="0" err="1">
                <a:solidFill>
                  <a:srgbClr val="222222"/>
                </a:solidFill>
                <a:latin typeface="segoe-ui_normal"/>
              </a:rPr>
              <a:t>AzureStorageServiceLoggingProperty</a:t>
            </a:r>
            <a:r>
              <a:rPr lang="en-US" dirty="0">
                <a:solidFill>
                  <a:srgbClr val="222222"/>
                </a:solidFill>
                <a:latin typeface="segoe-ui_normal"/>
              </a:rPr>
              <a:t> </a:t>
            </a:r>
            <a:r>
              <a:rPr lang="en-US" dirty="0" err="1">
                <a:solidFill>
                  <a:srgbClr val="222222"/>
                </a:solidFill>
                <a:latin typeface="segoe-ui_normal"/>
              </a:rPr>
              <a:t>cmdlet</a:t>
            </a:r>
            <a:r>
              <a:rPr lang="en-US" dirty="0">
                <a:solidFill>
                  <a:srgbClr val="222222"/>
                </a:solidFill>
                <a:latin typeface="segoe-ui_normal"/>
              </a:rPr>
              <a:t> modifies logging for Azure Storage services.</a:t>
            </a:r>
            <a:endParaRPr lang="en-US" dirty="0"/>
          </a:p>
        </p:txBody>
      </p:sp>
    </p:spTree>
    <p:extLst>
      <p:ext uri="{BB962C8B-B14F-4D97-AF65-F5344CB8AC3E}">
        <p14:creationId xmlns:p14="http://schemas.microsoft.com/office/powerpoint/2010/main" val="2954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04" y="145772"/>
            <a:ext cx="11993217" cy="3061253"/>
          </a:xfrm>
          <a:prstGeom prst="rect">
            <a:avLst/>
          </a:prstGeom>
        </p:spPr>
      </p:pic>
    </p:spTree>
    <p:extLst>
      <p:ext uri="{BB962C8B-B14F-4D97-AF65-F5344CB8AC3E}">
        <p14:creationId xmlns:p14="http://schemas.microsoft.com/office/powerpoint/2010/main" val="908782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201416"/>
            <a:ext cx="10713057" cy="2841811"/>
          </a:xfrm>
          <a:prstGeom prst="rect">
            <a:avLst/>
          </a:prstGeom>
        </p:spPr>
      </p:pic>
      <p:sp>
        <p:nvSpPr>
          <p:cNvPr id="4" name="Rectangle 3"/>
          <p:cNvSpPr/>
          <p:nvPr/>
        </p:nvSpPr>
        <p:spPr>
          <a:xfrm>
            <a:off x="4151244" y="3043227"/>
            <a:ext cx="6096000" cy="2862322"/>
          </a:xfrm>
          <a:prstGeom prst="rect">
            <a:avLst/>
          </a:prstGeom>
        </p:spPr>
        <p:txBody>
          <a:bodyPr>
            <a:spAutoFit/>
          </a:bodyPr>
          <a:lstStyle/>
          <a:p>
            <a:r>
              <a:rPr lang="en-US" dirty="0"/>
              <a:t>Explanation: All logs are stored in block blobs in a container named $logs, which is automatically created when Storage Analytics is enabled for a storage account. </a:t>
            </a:r>
            <a:r>
              <a:rPr lang="en-US" dirty="0" err="1"/>
              <a:t>The$logs</a:t>
            </a:r>
            <a:r>
              <a:rPr lang="en-US" dirty="0"/>
              <a:t> container is located in the blob namespace of the storage account, for example: http://&lt;accountname&gt;.blob.core.windows.net/$logs. This container cannot be deleted once Storage Analytics has been enabled, though its contents can be deleted. </a:t>
            </a:r>
            <a:endParaRPr lang="en-US" dirty="0" smtClean="0"/>
          </a:p>
          <a:p>
            <a:endParaRPr lang="en-US" dirty="0"/>
          </a:p>
          <a:p>
            <a:r>
              <a:rPr lang="en-US" dirty="0" smtClean="0"/>
              <a:t>Note</a:t>
            </a:r>
            <a:r>
              <a:rPr lang="en-US" dirty="0"/>
              <a:t>: Each log will be written in the following format: &lt;</a:t>
            </a:r>
            <a:r>
              <a:rPr lang="en-US" dirty="0" err="1"/>
              <a:t>servicename</a:t>
            </a:r>
            <a:r>
              <a:rPr lang="en-US" dirty="0"/>
              <a:t>&gt;/YYYY/MM/DD/</a:t>
            </a:r>
            <a:r>
              <a:rPr lang="en-US" dirty="0" err="1"/>
              <a:t>hhmm</a:t>
            </a:r>
            <a:r>
              <a:rPr lang="en-US" dirty="0"/>
              <a:t>/&lt;counter&gt;.log</a:t>
            </a:r>
          </a:p>
        </p:txBody>
      </p:sp>
    </p:spTree>
    <p:extLst>
      <p:ext uri="{BB962C8B-B14F-4D97-AF65-F5344CB8AC3E}">
        <p14:creationId xmlns:p14="http://schemas.microsoft.com/office/powerpoint/2010/main" val="3102161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27"/>
            <a:ext cx="11935995" cy="3871134"/>
          </a:xfrm>
          <a:prstGeom prst="rect">
            <a:avLst/>
          </a:prstGeom>
        </p:spPr>
      </p:pic>
      <p:sp>
        <p:nvSpPr>
          <p:cNvPr id="4" name="Rectangle 3"/>
          <p:cNvSpPr/>
          <p:nvPr/>
        </p:nvSpPr>
        <p:spPr>
          <a:xfrm>
            <a:off x="5324061" y="3289997"/>
            <a:ext cx="6096000" cy="1477328"/>
          </a:xfrm>
          <a:prstGeom prst="rect">
            <a:avLst/>
          </a:prstGeom>
        </p:spPr>
        <p:txBody>
          <a:bodyPr>
            <a:spAutoFit/>
          </a:bodyPr>
          <a:lstStyle/>
          <a:p>
            <a:r>
              <a:rPr lang="en-US" dirty="0"/>
              <a:t>which will automatically cleanup ‘old’ logs without you being charged for the cleanup. It is recommended that you set a retention policy for logs such that your analytics data will be within the 20TB limit allowed for analytics data (logs and metrics combined).</a:t>
            </a:r>
          </a:p>
        </p:txBody>
      </p:sp>
    </p:spTree>
    <p:extLst>
      <p:ext uri="{BB962C8B-B14F-4D97-AF65-F5344CB8AC3E}">
        <p14:creationId xmlns:p14="http://schemas.microsoft.com/office/powerpoint/2010/main" val="1576530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2325" y="954157"/>
            <a:ext cx="8794624" cy="4165279"/>
          </a:xfrm>
          <a:prstGeom prst="rect">
            <a:avLst/>
          </a:prstGeom>
        </p:spPr>
      </p:pic>
    </p:spTree>
    <p:extLst>
      <p:ext uri="{BB962C8B-B14F-4D97-AF65-F5344CB8AC3E}">
        <p14:creationId xmlns:p14="http://schemas.microsoft.com/office/powerpoint/2010/main" val="1772781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7235" y="63546"/>
            <a:ext cx="8222693" cy="4237087"/>
          </a:xfrm>
          <a:prstGeom prst="rect">
            <a:avLst/>
          </a:prstGeom>
        </p:spPr>
      </p:pic>
    </p:spTree>
    <p:extLst>
      <p:ext uri="{BB962C8B-B14F-4D97-AF65-F5344CB8AC3E}">
        <p14:creationId xmlns:p14="http://schemas.microsoft.com/office/powerpoint/2010/main" val="333264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2291" y="632217"/>
            <a:ext cx="8047417" cy="5593565"/>
          </a:xfrm>
          <a:prstGeom prst="rect">
            <a:avLst/>
          </a:prstGeom>
        </p:spPr>
      </p:pic>
    </p:spTree>
    <p:extLst>
      <p:ext uri="{BB962C8B-B14F-4D97-AF65-F5344CB8AC3E}">
        <p14:creationId xmlns:p14="http://schemas.microsoft.com/office/powerpoint/2010/main" val="2063385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91" y="169484"/>
            <a:ext cx="11059394" cy="2692985"/>
          </a:xfrm>
          <a:prstGeom prst="rect">
            <a:avLst/>
          </a:prstGeom>
        </p:spPr>
      </p:pic>
      <p:sp>
        <p:nvSpPr>
          <p:cNvPr id="3" name="Title 1"/>
          <p:cNvSpPr>
            <a:spLocks noGrp="1"/>
          </p:cNvSpPr>
          <p:nvPr>
            <p:ph type="title"/>
          </p:nvPr>
        </p:nvSpPr>
        <p:spPr>
          <a:xfrm>
            <a:off x="334617" y="4399722"/>
            <a:ext cx="11605591" cy="2451654"/>
          </a:xfrm>
        </p:spPr>
        <p:txBody>
          <a:bodyPr>
            <a:normAutofit fontScale="90000"/>
          </a:bodyPr>
          <a:lstStyle/>
          <a:p>
            <a:r>
              <a:rPr lang="en-IN" sz="1800" b="1" dirty="0" err="1"/>
              <a:t>Ans</a:t>
            </a:r>
            <a:r>
              <a:rPr lang="en-IN" sz="1800" b="1" dirty="0"/>
              <a:t> – A</a:t>
            </a:r>
            <a:br>
              <a:rPr lang="en-IN" sz="1800" b="1" dirty="0"/>
            </a:br>
            <a:r>
              <a:rPr lang="en-IN" sz="1800" b="1" dirty="0"/>
              <a:t/>
            </a:r>
            <a:br>
              <a:rPr lang="en-IN" sz="1800" b="1" dirty="0"/>
            </a:br>
            <a:r>
              <a:rPr lang="en-IN" sz="1800" b="1" dirty="0"/>
              <a:t>How to handle poison messages</a:t>
            </a:r>
            <a:br>
              <a:rPr lang="en-IN" sz="1800" b="1" dirty="0"/>
            </a:br>
            <a:r>
              <a:rPr lang="en-IN" sz="1800" dirty="0" err="1"/>
              <a:t>Messages</a:t>
            </a:r>
            <a:r>
              <a:rPr lang="en-IN" sz="1800" dirty="0"/>
              <a:t> whose content causes a function to fail are called </a:t>
            </a:r>
            <a:r>
              <a:rPr lang="en-IN" sz="1800" i="1" dirty="0"/>
              <a:t>poison messages</a:t>
            </a:r>
            <a:r>
              <a:rPr lang="en-IN" sz="1800" dirty="0"/>
              <a:t>. When the function fails, the queue message is not deleted and eventually is picked up again, causing the cycle to be repeated. The SDK can automatically interrupt the cycle after a limited number of iterations, or you can do it manually. </a:t>
            </a:r>
            <a:br>
              <a:rPr lang="en-IN" sz="1800" dirty="0"/>
            </a:br>
            <a:r>
              <a:rPr lang="en-IN" sz="1800" b="1" dirty="0"/>
              <a:t>Automatic poison message handling</a:t>
            </a:r>
            <a:br>
              <a:rPr lang="en-IN" sz="1800" b="1" dirty="0"/>
            </a:br>
            <a:r>
              <a:rPr lang="en-IN" sz="1800" dirty="0"/>
              <a:t>The SDK will call a function up to 5 times to process a queue message. If the fifth try fails, the message is moved to a poison queue. </a:t>
            </a:r>
            <a:r>
              <a:rPr lang="en-IN" sz="1800" dirty="0">
                <a:hlinkClick r:id="rId3"/>
              </a:rPr>
              <a:t>The maximum number of retries is configurable</a:t>
            </a:r>
            <a:r>
              <a:rPr lang="en-IN" sz="1800" dirty="0"/>
              <a:t>. </a:t>
            </a:r>
            <a:br>
              <a:rPr lang="en-IN" sz="1800" dirty="0"/>
            </a:br>
            <a:r>
              <a:rPr lang="en-IN" sz="1800" dirty="0"/>
              <a:t>The poison queue is named </a:t>
            </a:r>
            <a:r>
              <a:rPr lang="en-IN" sz="1800" i="1" dirty="0"/>
              <a:t>{</a:t>
            </a:r>
            <a:r>
              <a:rPr lang="en-IN" sz="1800" i="1" dirty="0" err="1"/>
              <a:t>originalqueuename</a:t>
            </a:r>
            <a:r>
              <a:rPr lang="en-IN" sz="1800" i="1" dirty="0"/>
              <a:t>}</a:t>
            </a:r>
            <a:r>
              <a:rPr lang="en-IN" sz="1800" dirty="0"/>
              <a:t>-poison. You can write a function to process messages from the poison queue by logging them or sending a notification that manual attention is needed.</a:t>
            </a:r>
            <a:br>
              <a:rPr lang="en-IN" sz="1800" dirty="0"/>
            </a:br>
            <a:r>
              <a:rPr lang="en-IN" sz="1800" b="1" dirty="0"/>
              <a:t/>
            </a:r>
            <a:br>
              <a:rPr lang="en-IN" sz="1800" b="1" dirty="0"/>
            </a:br>
            <a:endParaRPr lang="en-IN" sz="1800" b="1" dirty="0"/>
          </a:p>
        </p:txBody>
      </p:sp>
    </p:spTree>
    <p:extLst>
      <p:ext uri="{BB962C8B-B14F-4D97-AF65-F5344CB8AC3E}">
        <p14:creationId xmlns:p14="http://schemas.microsoft.com/office/powerpoint/2010/main" val="3623505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54387"/>
            <a:ext cx="11363624" cy="2641821"/>
          </a:xfrm>
          <a:prstGeom prst="rect">
            <a:avLst/>
          </a:prstGeom>
        </p:spPr>
      </p:pic>
      <p:sp>
        <p:nvSpPr>
          <p:cNvPr id="4" name="TextBox 3"/>
          <p:cNvSpPr txBox="1"/>
          <p:nvPr/>
        </p:nvSpPr>
        <p:spPr>
          <a:xfrm>
            <a:off x="284018" y="3512127"/>
            <a:ext cx="8720785" cy="923330"/>
          </a:xfrm>
          <a:prstGeom prst="rect">
            <a:avLst/>
          </a:prstGeom>
          <a:noFill/>
        </p:spPr>
        <p:txBody>
          <a:bodyPr wrap="none" rtlCol="0">
            <a:spAutoFit/>
          </a:bodyPr>
          <a:lstStyle/>
          <a:p>
            <a:r>
              <a:rPr lang="en-US" dirty="0" smtClean="0"/>
              <a:t>Blobs that </a:t>
            </a:r>
            <a:r>
              <a:rPr lang="en-US" dirty="0"/>
              <a:t>benefit the most from Azure CDN caching are those that are accessed frequently </a:t>
            </a:r>
            <a:endParaRPr lang="en-US" dirty="0" smtClean="0"/>
          </a:p>
          <a:p>
            <a:r>
              <a:rPr lang="en-US" dirty="0" smtClean="0"/>
              <a:t>during </a:t>
            </a:r>
            <a:r>
              <a:rPr lang="en-US" dirty="0"/>
              <a:t>their time-to-live (TTL) period. A blob stays in the cache for the TTL period and </a:t>
            </a:r>
            <a:r>
              <a:rPr lang="en-US" dirty="0" smtClean="0"/>
              <a:t>then</a:t>
            </a:r>
          </a:p>
          <a:p>
            <a:r>
              <a:rPr lang="en-US" dirty="0" smtClean="0"/>
              <a:t> </a:t>
            </a:r>
            <a:r>
              <a:rPr lang="en-US" dirty="0"/>
              <a:t>is refreshed by the blob service after that time is elapsed. Then the </a:t>
            </a:r>
            <a:r>
              <a:rPr lang="en-US" dirty="0" smtClean="0"/>
              <a:t>process repeats</a:t>
            </a:r>
            <a:r>
              <a:rPr lang="en-US" dirty="0"/>
              <a:t>.</a:t>
            </a:r>
          </a:p>
        </p:txBody>
      </p:sp>
    </p:spTree>
    <p:extLst>
      <p:ext uri="{BB962C8B-B14F-4D97-AF65-F5344CB8AC3E}">
        <p14:creationId xmlns:p14="http://schemas.microsoft.com/office/powerpoint/2010/main" val="3169019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TotalTime>
  <Words>1107</Words>
  <Application>Microsoft Office PowerPoint</Application>
  <PresentationFormat>Widescreen</PresentationFormat>
  <Paragraphs>83</Paragraphs>
  <Slides>52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 Unicode MS</vt:lpstr>
      <vt:lpstr>Arial</vt:lpstr>
      <vt:lpstr>Calibri</vt:lpstr>
      <vt:lpstr>Calibri Light</vt:lpstr>
      <vt:lpstr>Consolas</vt:lpstr>
      <vt:lpstr>Georgia</vt:lpstr>
      <vt:lpstr>Helvetica Neue</vt:lpstr>
      <vt:lpstr>Open Sans</vt:lpstr>
      <vt:lpstr>Roboto</vt:lpstr>
      <vt:lpstr>segoe-ui_normal</vt:lpstr>
      <vt:lpstr>source sans pro</vt:lpstr>
      <vt:lpstr>Office Theme</vt:lpstr>
      <vt:lpstr>70-533 : Implementing Microsoft Azure Infrastructure Solutions </vt:lpstr>
      <vt:lpstr>70-533 : Implementing Microsoft Azure Infrastructure Solutions</vt:lpstr>
      <vt:lpstr>Implement Blobs, tables and Azure Files and Queue</vt:lpstr>
      <vt:lpstr>Ans = B  &amp;  E  </vt:lpstr>
      <vt:lpstr>Ans =D    </vt:lpstr>
      <vt:lpstr>PowerPoint Presentation</vt:lpstr>
      <vt:lpstr>PowerPoint Presentation</vt:lpstr>
      <vt:lpstr>Ans – A  How to handle poison messages Messages whose content causes a function to fail are called poison messages. When the function fails, the queue message is not deleted and eventually is picked up again, causing the cycle to be repeated. The SDK can automatically interrupt the cycle after a limited number of iterations, or you can do it manually.  Automatic poison message handling The SDK will call a function up to 5 times to process a queue message. If the fifth try fails, the message is moved to a poison queue. The maximum number of retries is configurable.  The poison queue is named {originalqueuename}-poison. You can write a function to process messages from the poison queue by logging them or sending a notification that manual attention is needed.  </vt:lpstr>
      <vt:lpstr>Ans = D    </vt:lpstr>
      <vt:lpstr>Ans =B &amp; C   </vt:lpstr>
      <vt:lpstr>Ans =A   </vt:lpstr>
      <vt:lpstr>For  migrating your local virtual machine (VM) to an Azure VM.  You upload (VHD) file to Azure Blob storage as a Block Blob. Now need to change the Block Blob to a page blob. What options ?  </vt:lpstr>
      <vt:lpstr>Ans = B   </vt:lpstr>
      <vt:lpstr>PowerPoint Presentation</vt:lpstr>
      <vt:lpstr>Manage Access</vt:lpstr>
      <vt:lpstr>Ans =    </vt:lpstr>
      <vt:lpstr>Ans = C   </vt:lpstr>
      <vt:lpstr>PowerPoint Presentation</vt:lpstr>
      <vt:lpstr>Ans =D    </vt:lpstr>
      <vt:lpstr>PowerPoint Presentation</vt:lpstr>
      <vt:lpstr>Ans =     </vt:lpstr>
      <vt:lpstr>Implementing SQL Database and Tables </vt:lpstr>
      <vt:lpstr>Ans –  Start-AzureSqlDatabaseCopy – Source – bk0…. – Destination-ipq….  What to Explain PowerShell</vt:lpstr>
      <vt:lpstr>Ans = A    </vt:lpstr>
      <vt:lpstr>PowerPoint Presentation</vt:lpstr>
      <vt:lpstr>Ans =     </vt:lpstr>
      <vt:lpstr>PowerPoint Presentation</vt:lpstr>
      <vt:lpstr>PowerPoint Presentation</vt:lpstr>
      <vt:lpstr>PowerPoint Presentation</vt:lpstr>
      <vt:lpstr>PowerPoint Presentation</vt:lpstr>
      <vt:lpstr>PowerPoint Presentation</vt:lpstr>
      <vt:lpstr>PowerPoint Presentation</vt:lpstr>
      <vt:lpstr>Ans =    </vt:lpstr>
      <vt:lpstr>Ans = C   </vt:lpstr>
      <vt:lpstr>Ans =B &amp; D    </vt:lpstr>
      <vt:lpstr>Ans =   </vt:lpstr>
      <vt:lpstr>Ans =D   </vt:lpstr>
      <vt:lpstr>Ans =C The Microsoft Distributed Transaction Coordinator (MSDTC) service is a component of modern versions of Microsoft Windows that is responsible for coordinating transactions that span multiple resource managers, such as databases, message queues, and file systems.  </vt:lpstr>
      <vt:lpstr>PowerPoint Presentation</vt:lpstr>
      <vt:lpstr>Ans =C   </vt:lpstr>
      <vt:lpstr>Ans =     </vt:lpstr>
      <vt:lpstr>Ans =    </vt:lpstr>
      <vt:lpstr>Ans =C    </vt:lpstr>
      <vt:lpstr>Ans =A   </vt:lpstr>
      <vt:lpstr>Ans = D     </vt:lpstr>
      <vt:lpstr>Ans = D    </vt:lpstr>
      <vt:lpstr>Ans =   A   </vt:lpstr>
      <vt:lpstr>Configure Diagnostics, Monitoring  and Analytics </vt:lpstr>
      <vt:lpstr>Ans =C   </vt:lpstr>
      <vt:lpstr>Ans =  D     </vt:lpstr>
      <vt:lpstr>Ans =C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70-533 Implementing Microsoft Azure Infrastructure Solutions </dc:title>
  <dc:creator>Suketu Nayak</dc:creator>
  <cp:lastModifiedBy>Amrit Kaur</cp:lastModifiedBy>
  <cp:revision>140</cp:revision>
  <dcterms:created xsi:type="dcterms:W3CDTF">2017-02-16T08:21:52Z</dcterms:created>
  <dcterms:modified xsi:type="dcterms:W3CDTF">2017-03-31T04:06:26Z</dcterms:modified>
</cp:coreProperties>
</file>